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313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09" r:id="rId19"/>
    <p:sldId id="291" r:id="rId20"/>
    <p:sldId id="273" r:id="rId21"/>
    <p:sldId id="274" r:id="rId22"/>
    <p:sldId id="275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276" r:id="rId34"/>
    <p:sldId id="308" r:id="rId35"/>
    <p:sldId id="277" r:id="rId36"/>
    <p:sldId id="278" r:id="rId37"/>
    <p:sldId id="305" r:id="rId38"/>
    <p:sldId id="279" r:id="rId39"/>
    <p:sldId id="306" r:id="rId40"/>
    <p:sldId id="312" r:id="rId41"/>
    <p:sldId id="283" r:id="rId42"/>
    <p:sldId id="284" r:id="rId43"/>
    <p:sldId id="285" r:id="rId44"/>
    <p:sldId id="304" r:id="rId45"/>
    <p:sldId id="303" r:id="rId46"/>
    <p:sldId id="286" r:id="rId47"/>
    <p:sldId id="288" r:id="rId48"/>
    <p:sldId id="310" r:id="rId49"/>
    <p:sldId id="314" r:id="rId50"/>
    <p:sldId id="315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584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2D210D-A7B2-4998-84E3-8CC86440C5B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50EEB58-5368-4F61-851C-F1C03A1913B9}">
      <dgm:prSet phldrT="[Text]"/>
      <dgm:spPr/>
      <dgm:t>
        <a:bodyPr/>
        <a:lstStyle/>
        <a:p>
          <a:r>
            <a:rPr lang="en-IN" dirty="0" smtClean="0"/>
            <a:t>Property Lists</a:t>
          </a:r>
          <a:endParaRPr lang="en-IN" dirty="0"/>
        </a:p>
      </dgm:t>
    </dgm:pt>
    <dgm:pt modelId="{B5D226B4-691F-47B5-B785-676A704048A3}" type="parTrans" cxnId="{73CCD319-B988-4216-B1BD-906BB3E85887}">
      <dgm:prSet/>
      <dgm:spPr/>
      <dgm:t>
        <a:bodyPr/>
        <a:lstStyle/>
        <a:p>
          <a:endParaRPr lang="en-IN"/>
        </a:p>
      </dgm:t>
    </dgm:pt>
    <dgm:pt modelId="{CDCB35CC-2000-4C5A-8FB0-DA490B9B5AF6}" type="sibTrans" cxnId="{73CCD319-B988-4216-B1BD-906BB3E85887}">
      <dgm:prSet/>
      <dgm:spPr/>
      <dgm:t>
        <a:bodyPr/>
        <a:lstStyle/>
        <a:p>
          <a:endParaRPr lang="en-IN"/>
        </a:p>
      </dgm:t>
    </dgm:pt>
    <dgm:pt modelId="{6F4FFE07-A452-4092-B3F4-027068C6ECC1}">
      <dgm:prSet phldrT="[Text]"/>
      <dgm:spPr/>
      <dgm:t>
        <a:bodyPr/>
        <a:lstStyle/>
        <a:p>
          <a:r>
            <a:rPr lang="en-IN" dirty="0" smtClean="0"/>
            <a:t>XML</a:t>
          </a:r>
          <a:endParaRPr lang="en-IN" dirty="0"/>
        </a:p>
      </dgm:t>
    </dgm:pt>
    <dgm:pt modelId="{3BBB2B52-2319-4D6A-A6AE-7BE565BF718C}" type="parTrans" cxnId="{42C94487-6DD1-4644-A9A5-1A943FB3019F}">
      <dgm:prSet/>
      <dgm:spPr/>
      <dgm:t>
        <a:bodyPr/>
        <a:lstStyle/>
        <a:p>
          <a:endParaRPr lang="en-IN"/>
        </a:p>
      </dgm:t>
    </dgm:pt>
    <dgm:pt modelId="{4025D971-C18F-4896-B0D3-8BF48438AB63}" type="sibTrans" cxnId="{42C94487-6DD1-4644-A9A5-1A943FB3019F}">
      <dgm:prSet/>
      <dgm:spPr/>
      <dgm:t>
        <a:bodyPr/>
        <a:lstStyle/>
        <a:p>
          <a:endParaRPr lang="en-IN"/>
        </a:p>
      </dgm:t>
    </dgm:pt>
    <dgm:pt modelId="{C18AD6A0-918E-4D4F-9C3F-B370721BC126}">
      <dgm:prSet phldrT="[Text]"/>
      <dgm:spPr/>
      <dgm:t>
        <a:bodyPr/>
        <a:lstStyle/>
        <a:p>
          <a:r>
            <a:rPr lang="en-IN" dirty="0" smtClean="0"/>
            <a:t>Archiving(</a:t>
          </a:r>
          <a:r>
            <a:rPr lang="en-IN" dirty="0" err="1" smtClean="0"/>
            <a:t>NScoding</a:t>
          </a:r>
          <a:r>
            <a:rPr lang="en-IN" dirty="0" smtClean="0"/>
            <a:t>)</a:t>
          </a:r>
          <a:endParaRPr lang="en-IN" dirty="0"/>
        </a:p>
      </dgm:t>
    </dgm:pt>
    <dgm:pt modelId="{BE7119C5-9C30-4CFD-B485-DF6D8A272658}" type="parTrans" cxnId="{511F5004-FA96-490B-847D-C46637C5102B}">
      <dgm:prSet/>
      <dgm:spPr/>
      <dgm:t>
        <a:bodyPr/>
        <a:lstStyle/>
        <a:p>
          <a:endParaRPr lang="en-IN"/>
        </a:p>
      </dgm:t>
    </dgm:pt>
    <dgm:pt modelId="{3F9A055F-4C76-40F3-9BDE-6620A8570861}" type="sibTrans" cxnId="{511F5004-FA96-490B-847D-C46637C5102B}">
      <dgm:prSet/>
      <dgm:spPr/>
      <dgm:t>
        <a:bodyPr/>
        <a:lstStyle/>
        <a:p>
          <a:endParaRPr lang="en-IN"/>
        </a:p>
      </dgm:t>
    </dgm:pt>
    <dgm:pt modelId="{87C0D22F-CDC4-4FE9-8530-D4A911FADCC7}">
      <dgm:prSet phldrT="[Text]"/>
      <dgm:spPr/>
      <dgm:t>
        <a:bodyPr/>
        <a:lstStyle/>
        <a:p>
          <a:r>
            <a:rPr lang="en-IN" dirty="0" err="1" smtClean="0"/>
            <a:t>SQlite</a:t>
          </a:r>
          <a:endParaRPr lang="en-IN" dirty="0"/>
        </a:p>
      </dgm:t>
    </dgm:pt>
    <dgm:pt modelId="{DA6AD883-97D1-4707-9B5A-482F6335AC4A}" type="parTrans" cxnId="{9CE8E663-2BD0-4EFB-8F17-294BEC9D0BF5}">
      <dgm:prSet/>
      <dgm:spPr/>
      <dgm:t>
        <a:bodyPr/>
        <a:lstStyle/>
        <a:p>
          <a:endParaRPr lang="en-IN"/>
        </a:p>
      </dgm:t>
    </dgm:pt>
    <dgm:pt modelId="{95216DB5-61D9-433E-A5E5-D394FD600E5B}" type="sibTrans" cxnId="{9CE8E663-2BD0-4EFB-8F17-294BEC9D0BF5}">
      <dgm:prSet/>
      <dgm:spPr/>
      <dgm:t>
        <a:bodyPr/>
        <a:lstStyle/>
        <a:p>
          <a:endParaRPr lang="en-IN"/>
        </a:p>
      </dgm:t>
    </dgm:pt>
    <dgm:pt modelId="{AD7952A3-4A54-48F2-AE32-0C08F02D1466}">
      <dgm:prSet phldrT="[Text]"/>
      <dgm:spPr/>
      <dgm:t>
        <a:bodyPr/>
        <a:lstStyle/>
        <a:p>
          <a:r>
            <a:rPr lang="en-IN" dirty="0" err="1" smtClean="0"/>
            <a:t>CoreData</a:t>
          </a:r>
          <a:endParaRPr lang="en-IN" dirty="0"/>
        </a:p>
      </dgm:t>
    </dgm:pt>
    <dgm:pt modelId="{946D8309-01CB-4A39-9E46-FFA1E3799B90}" type="parTrans" cxnId="{AF2112CA-8DF8-4C17-BD8E-DFB76EA41ACE}">
      <dgm:prSet/>
      <dgm:spPr/>
      <dgm:t>
        <a:bodyPr/>
        <a:lstStyle/>
        <a:p>
          <a:endParaRPr lang="en-IN"/>
        </a:p>
      </dgm:t>
    </dgm:pt>
    <dgm:pt modelId="{6BBAED41-E498-4349-A65D-98997CBCB2DC}" type="sibTrans" cxnId="{AF2112CA-8DF8-4C17-BD8E-DFB76EA41ACE}">
      <dgm:prSet/>
      <dgm:spPr/>
      <dgm:t>
        <a:bodyPr/>
        <a:lstStyle/>
        <a:p>
          <a:endParaRPr lang="en-IN"/>
        </a:p>
      </dgm:t>
    </dgm:pt>
    <dgm:pt modelId="{FDE3C988-CEC3-4CDF-8A7E-A125ED05035C}" type="pres">
      <dgm:prSet presAssocID="{692D210D-A7B2-4998-84E3-8CC86440C5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FBCA694-F6CE-48D9-8783-3051E1C16DE2}" type="pres">
      <dgm:prSet presAssocID="{F50EEB58-5368-4F61-851C-F1C03A1913B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D73D8B6-2D25-4388-83E3-8C7864997D7F}" type="pres">
      <dgm:prSet presAssocID="{CDCB35CC-2000-4C5A-8FB0-DA490B9B5AF6}" presName="sibTrans" presStyleCnt="0"/>
      <dgm:spPr/>
    </dgm:pt>
    <dgm:pt modelId="{07049089-7BE0-43AE-8556-9BE797B8392C}" type="pres">
      <dgm:prSet presAssocID="{6F4FFE07-A452-4092-B3F4-027068C6ECC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FF60430-BF7C-4F62-96B4-74AE567B035B}" type="pres">
      <dgm:prSet presAssocID="{4025D971-C18F-4896-B0D3-8BF48438AB63}" presName="sibTrans" presStyleCnt="0"/>
      <dgm:spPr/>
    </dgm:pt>
    <dgm:pt modelId="{77BC1610-1F2C-4404-953A-BAECB625C35D}" type="pres">
      <dgm:prSet presAssocID="{C18AD6A0-918E-4D4F-9C3F-B370721BC12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08393E7-9193-47B9-93C6-16602618C521}" type="pres">
      <dgm:prSet presAssocID="{3F9A055F-4C76-40F3-9BDE-6620A8570861}" presName="sibTrans" presStyleCnt="0"/>
      <dgm:spPr/>
    </dgm:pt>
    <dgm:pt modelId="{081C4E76-B4A3-41A4-A2BB-DE0D6BCA7BA9}" type="pres">
      <dgm:prSet presAssocID="{87C0D22F-CDC4-4FE9-8530-D4A911FADCC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1324923-DEF2-4CAD-A196-9B26AA47B646}" type="pres">
      <dgm:prSet presAssocID="{95216DB5-61D9-433E-A5E5-D394FD600E5B}" presName="sibTrans" presStyleCnt="0"/>
      <dgm:spPr/>
    </dgm:pt>
    <dgm:pt modelId="{92DC40AB-B9CB-4F43-A5D5-F7A33E188962}" type="pres">
      <dgm:prSet presAssocID="{AD7952A3-4A54-48F2-AE32-0C08F02D146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CE8E663-2BD0-4EFB-8F17-294BEC9D0BF5}" srcId="{692D210D-A7B2-4998-84E3-8CC86440C5B1}" destId="{87C0D22F-CDC4-4FE9-8530-D4A911FADCC7}" srcOrd="3" destOrd="0" parTransId="{DA6AD883-97D1-4707-9B5A-482F6335AC4A}" sibTransId="{95216DB5-61D9-433E-A5E5-D394FD600E5B}"/>
    <dgm:cxn modelId="{50679599-7017-481C-A04E-6D2118F480CF}" type="presOf" srcId="{692D210D-A7B2-4998-84E3-8CC86440C5B1}" destId="{FDE3C988-CEC3-4CDF-8A7E-A125ED05035C}" srcOrd="0" destOrd="0" presId="urn:microsoft.com/office/officeart/2005/8/layout/default#1"/>
    <dgm:cxn modelId="{ECEE22E0-557F-4674-B866-082D2A8D3858}" type="presOf" srcId="{AD7952A3-4A54-48F2-AE32-0C08F02D1466}" destId="{92DC40AB-B9CB-4F43-A5D5-F7A33E188962}" srcOrd="0" destOrd="0" presId="urn:microsoft.com/office/officeart/2005/8/layout/default#1"/>
    <dgm:cxn modelId="{18EC84B1-7790-492E-B295-885E04FA6CFF}" type="presOf" srcId="{F50EEB58-5368-4F61-851C-F1C03A1913B9}" destId="{0FBCA694-F6CE-48D9-8783-3051E1C16DE2}" srcOrd="0" destOrd="0" presId="urn:microsoft.com/office/officeart/2005/8/layout/default#1"/>
    <dgm:cxn modelId="{73CCD319-B988-4216-B1BD-906BB3E85887}" srcId="{692D210D-A7B2-4998-84E3-8CC86440C5B1}" destId="{F50EEB58-5368-4F61-851C-F1C03A1913B9}" srcOrd="0" destOrd="0" parTransId="{B5D226B4-691F-47B5-B785-676A704048A3}" sibTransId="{CDCB35CC-2000-4C5A-8FB0-DA490B9B5AF6}"/>
    <dgm:cxn modelId="{AF2112CA-8DF8-4C17-BD8E-DFB76EA41ACE}" srcId="{692D210D-A7B2-4998-84E3-8CC86440C5B1}" destId="{AD7952A3-4A54-48F2-AE32-0C08F02D1466}" srcOrd="4" destOrd="0" parTransId="{946D8309-01CB-4A39-9E46-FFA1E3799B90}" sibTransId="{6BBAED41-E498-4349-A65D-98997CBCB2DC}"/>
    <dgm:cxn modelId="{77488173-2725-43C4-8170-B41317089E8B}" type="presOf" srcId="{C18AD6A0-918E-4D4F-9C3F-B370721BC126}" destId="{77BC1610-1F2C-4404-953A-BAECB625C35D}" srcOrd="0" destOrd="0" presId="urn:microsoft.com/office/officeart/2005/8/layout/default#1"/>
    <dgm:cxn modelId="{511F5004-FA96-490B-847D-C46637C5102B}" srcId="{692D210D-A7B2-4998-84E3-8CC86440C5B1}" destId="{C18AD6A0-918E-4D4F-9C3F-B370721BC126}" srcOrd="2" destOrd="0" parTransId="{BE7119C5-9C30-4CFD-B485-DF6D8A272658}" sibTransId="{3F9A055F-4C76-40F3-9BDE-6620A8570861}"/>
    <dgm:cxn modelId="{42C94487-6DD1-4644-A9A5-1A943FB3019F}" srcId="{692D210D-A7B2-4998-84E3-8CC86440C5B1}" destId="{6F4FFE07-A452-4092-B3F4-027068C6ECC1}" srcOrd="1" destOrd="0" parTransId="{3BBB2B52-2319-4D6A-A6AE-7BE565BF718C}" sibTransId="{4025D971-C18F-4896-B0D3-8BF48438AB63}"/>
    <dgm:cxn modelId="{20CB5513-D867-4EE2-BFD8-9BB01CBC506B}" type="presOf" srcId="{87C0D22F-CDC4-4FE9-8530-D4A911FADCC7}" destId="{081C4E76-B4A3-41A4-A2BB-DE0D6BCA7BA9}" srcOrd="0" destOrd="0" presId="urn:microsoft.com/office/officeart/2005/8/layout/default#1"/>
    <dgm:cxn modelId="{B1A38643-33BD-44BD-AFD8-CF82704481E5}" type="presOf" srcId="{6F4FFE07-A452-4092-B3F4-027068C6ECC1}" destId="{07049089-7BE0-43AE-8556-9BE797B8392C}" srcOrd="0" destOrd="0" presId="urn:microsoft.com/office/officeart/2005/8/layout/default#1"/>
    <dgm:cxn modelId="{5D760C74-CA8B-4CE5-AA8E-39C3F61ABB55}" type="presParOf" srcId="{FDE3C988-CEC3-4CDF-8A7E-A125ED05035C}" destId="{0FBCA694-F6CE-48D9-8783-3051E1C16DE2}" srcOrd="0" destOrd="0" presId="urn:microsoft.com/office/officeart/2005/8/layout/default#1"/>
    <dgm:cxn modelId="{B2CCA955-D03A-4615-8D34-956E9942FE9C}" type="presParOf" srcId="{FDE3C988-CEC3-4CDF-8A7E-A125ED05035C}" destId="{AD73D8B6-2D25-4388-83E3-8C7864997D7F}" srcOrd="1" destOrd="0" presId="urn:microsoft.com/office/officeart/2005/8/layout/default#1"/>
    <dgm:cxn modelId="{A19B14F5-8E2D-4733-8E2A-40147946F667}" type="presParOf" srcId="{FDE3C988-CEC3-4CDF-8A7E-A125ED05035C}" destId="{07049089-7BE0-43AE-8556-9BE797B8392C}" srcOrd="2" destOrd="0" presId="urn:microsoft.com/office/officeart/2005/8/layout/default#1"/>
    <dgm:cxn modelId="{4F0A1C9A-8988-4691-B693-06EFFFE9783E}" type="presParOf" srcId="{FDE3C988-CEC3-4CDF-8A7E-A125ED05035C}" destId="{6FF60430-BF7C-4F62-96B4-74AE567B035B}" srcOrd="3" destOrd="0" presId="urn:microsoft.com/office/officeart/2005/8/layout/default#1"/>
    <dgm:cxn modelId="{FECB59F7-CB35-4CFF-A8B5-4920C40F699B}" type="presParOf" srcId="{FDE3C988-CEC3-4CDF-8A7E-A125ED05035C}" destId="{77BC1610-1F2C-4404-953A-BAECB625C35D}" srcOrd="4" destOrd="0" presId="urn:microsoft.com/office/officeart/2005/8/layout/default#1"/>
    <dgm:cxn modelId="{5E5DCAE7-0835-4A14-9175-514D2C8A570E}" type="presParOf" srcId="{FDE3C988-CEC3-4CDF-8A7E-A125ED05035C}" destId="{408393E7-9193-47B9-93C6-16602618C521}" srcOrd="5" destOrd="0" presId="urn:microsoft.com/office/officeart/2005/8/layout/default#1"/>
    <dgm:cxn modelId="{F829B5A8-2666-4206-869C-89E51880E035}" type="presParOf" srcId="{FDE3C988-CEC3-4CDF-8A7E-A125ED05035C}" destId="{081C4E76-B4A3-41A4-A2BB-DE0D6BCA7BA9}" srcOrd="6" destOrd="0" presId="urn:microsoft.com/office/officeart/2005/8/layout/default#1"/>
    <dgm:cxn modelId="{9829CFA1-DD76-416E-BC11-64B23E48A0B8}" type="presParOf" srcId="{FDE3C988-CEC3-4CDF-8A7E-A125ED05035C}" destId="{E1324923-DEF2-4CAD-A196-9B26AA47B646}" srcOrd="7" destOrd="0" presId="urn:microsoft.com/office/officeart/2005/8/layout/default#1"/>
    <dgm:cxn modelId="{85BFF7B9-430C-4753-BEC8-116E48203A27}" type="presParOf" srcId="{FDE3C988-CEC3-4CDF-8A7E-A125ED05035C}" destId="{92DC40AB-B9CB-4F43-A5D5-F7A33E188962}" srcOrd="8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CA694-F6CE-48D9-8783-3051E1C16DE2}">
      <dsp:nvSpPr>
        <dsp:cNvPr id="0" name=""/>
        <dsp:cNvSpPr/>
      </dsp:nvSpPr>
      <dsp:spPr>
        <a:xfrm>
          <a:off x="0" y="427993"/>
          <a:ext cx="1808274" cy="1084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700" kern="1200" dirty="0" smtClean="0"/>
            <a:t>Property Lists</a:t>
          </a:r>
          <a:endParaRPr lang="en-IN" sz="2700" kern="1200" dirty="0"/>
        </a:p>
      </dsp:txBody>
      <dsp:txXfrm>
        <a:off x="0" y="427993"/>
        <a:ext cx="1808274" cy="1084964"/>
      </dsp:txXfrm>
    </dsp:sp>
    <dsp:sp modelId="{07049089-7BE0-43AE-8556-9BE797B8392C}">
      <dsp:nvSpPr>
        <dsp:cNvPr id="0" name=""/>
        <dsp:cNvSpPr/>
      </dsp:nvSpPr>
      <dsp:spPr>
        <a:xfrm>
          <a:off x="1989101" y="427993"/>
          <a:ext cx="1808274" cy="1084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700" kern="1200" dirty="0" smtClean="0"/>
            <a:t>XML</a:t>
          </a:r>
          <a:endParaRPr lang="en-IN" sz="2700" kern="1200" dirty="0"/>
        </a:p>
      </dsp:txBody>
      <dsp:txXfrm>
        <a:off x="1989101" y="427993"/>
        <a:ext cx="1808274" cy="1084964"/>
      </dsp:txXfrm>
    </dsp:sp>
    <dsp:sp modelId="{77BC1610-1F2C-4404-953A-BAECB625C35D}">
      <dsp:nvSpPr>
        <dsp:cNvPr id="0" name=""/>
        <dsp:cNvSpPr/>
      </dsp:nvSpPr>
      <dsp:spPr>
        <a:xfrm>
          <a:off x="3978203" y="427993"/>
          <a:ext cx="1808274" cy="1084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700" kern="1200" dirty="0" smtClean="0"/>
            <a:t>Archiving(</a:t>
          </a:r>
          <a:r>
            <a:rPr lang="en-IN" sz="2700" kern="1200" dirty="0" err="1" smtClean="0"/>
            <a:t>NScoding</a:t>
          </a:r>
          <a:r>
            <a:rPr lang="en-IN" sz="2700" kern="1200" dirty="0" smtClean="0"/>
            <a:t>)</a:t>
          </a:r>
          <a:endParaRPr lang="en-IN" sz="2700" kern="1200" dirty="0"/>
        </a:p>
      </dsp:txBody>
      <dsp:txXfrm>
        <a:off x="3978203" y="427993"/>
        <a:ext cx="1808274" cy="1084964"/>
      </dsp:txXfrm>
    </dsp:sp>
    <dsp:sp modelId="{081C4E76-B4A3-41A4-A2BB-DE0D6BCA7BA9}">
      <dsp:nvSpPr>
        <dsp:cNvPr id="0" name=""/>
        <dsp:cNvSpPr/>
      </dsp:nvSpPr>
      <dsp:spPr>
        <a:xfrm>
          <a:off x="994550" y="1693785"/>
          <a:ext cx="1808274" cy="1084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700" kern="1200" dirty="0" err="1" smtClean="0"/>
            <a:t>SQlite</a:t>
          </a:r>
          <a:endParaRPr lang="en-IN" sz="2700" kern="1200" dirty="0"/>
        </a:p>
      </dsp:txBody>
      <dsp:txXfrm>
        <a:off x="994550" y="1693785"/>
        <a:ext cx="1808274" cy="1084964"/>
      </dsp:txXfrm>
    </dsp:sp>
    <dsp:sp modelId="{92DC40AB-B9CB-4F43-A5D5-F7A33E188962}">
      <dsp:nvSpPr>
        <dsp:cNvPr id="0" name=""/>
        <dsp:cNvSpPr/>
      </dsp:nvSpPr>
      <dsp:spPr>
        <a:xfrm>
          <a:off x="2983652" y="1693785"/>
          <a:ext cx="1808274" cy="1084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700" kern="1200" dirty="0" err="1" smtClean="0"/>
            <a:t>CoreData</a:t>
          </a:r>
          <a:endParaRPr lang="en-IN" sz="2700" kern="1200" dirty="0"/>
        </a:p>
      </dsp:txBody>
      <dsp:txXfrm>
        <a:off x="2983652" y="1693785"/>
        <a:ext cx="1808274" cy="1084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77BFEC-A34D-EB41-892F-CDF91458832A}" type="datetimeFigureOut">
              <a:rPr lang="en-US"/>
              <a:pPr/>
              <a:t>1/22/2011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D8C56-CF73-B948-9375-42CDC18C67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9932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42372D-1B77-2F40-BEBF-2DD0EF06B6BB}" type="datetimeFigureOut">
              <a:rPr lang="en-US"/>
              <a:pPr/>
              <a:t>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DBD2D-9661-524F-B868-C452CBC414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725248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0160" dir="10800000" algn="tl" rotWithShape="0">
              <a:srgbClr val="000000">
                <a:alpha val="59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8BB0AB-1F49-3F45-AEDE-1F33A1FD32B8}" type="datetimeFigureOut">
              <a:rPr lang="en-US"/>
              <a:pPr/>
              <a:t>1/22/2011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AED78-69FE-E143-B275-BD63DDA4BA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42664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9DF73C-93D5-BB48-974C-95B627D60F97}" type="datetimeFigureOut">
              <a:rPr lang="en-US"/>
              <a:pPr/>
              <a:t>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B11EB-9287-5F41-93D8-336A5BEABE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072870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6BC102-DEAB-F14D-BB22-8827E2DE823D}" type="datetimeFigureOut">
              <a:rPr lang="en-US"/>
              <a:pPr/>
              <a:t>1/22/2011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85051-4A3E-734F-8D0D-1AC4C02276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354007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431515-FD44-144C-B7B8-7D9C1D2A23C4}" type="datetimeFigureOut">
              <a:rPr lang="en-US"/>
              <a:pPr/>
              <a:t>1/22/2011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B575B-DC4B-1849-BA47-C4B3867DAB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428758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E0EC52-7BFE-2F4D-8DB9-D7F3D291AE22}" type="datetimeFigureOut">
              <a:rPr lang="en-US"/>
              <a:pPr/>
              <a:t>1/22/2011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93B64-7657-9545-A818-7517E138BE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987980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952C05-05C5-804E-94EF-DB34F4BE4431}" type="datetimeFigureOut">
              <a:rPr lang="en-US"/>
              <a:pPr/>
              <a:t>1/22/2011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DC953-9D3E-3F4F-91B5-3D16D3F2FA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191740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CD5972-1777-5749-B0EA-5B9D6C6E9FD1}" type="datetimeFigureOut">
              <a:rPr lang="en-US"/>
              <a:pPr/>
              <a:t>1/22/2011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CA90F-4269-6347-A8CC-1A9B2719C6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678543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64F17A-944D-0C48-8B3D-6CEA229DD2D4}" type="datetimeFigureOut">
              <a:rPr lang="en-US"/>
              <a:pPr/>
              <a:t>1/22/2011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C5A60-647E-2A43-A584-417AFD6538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590037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35F427C6-E1B3-5543-B082-37B3E98F3A1E}" type="datetimeFigureOut">
              <a:rPr lang="en-US"/>
              <a:pPr/>
              <a:t>1/22/2011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456A0050-498E-E74F-B484-B8E2FD9F47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877692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orbel" charset="0"/>
              </a:defRPr>
            </a:lvl1pPr>
          </a:lstStyle>
          <a:p>
            <a:fld id="{8878AA73-F2E3-9A46-82C8-FC99F5EB33A5}" type="datetimeFigureOut">
              <a:rPr lang="en-US"/>
              <a:pPr/>
              <a:t>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orbel" charset="0"/>
              </a:defRPr>
            </a:lvl1pPr>
          </a:lstStyle>
          <a:p>
            <a:fld id="{D8241C7B-B785-B74D-8F81-2C52E29781E3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07" r:id="rId2"/>
    <p:sldLayoutId id="2147483713" r:id="rId3"/>
    <p:sldLayoutId id="2147483708" r:id="rId4"/>
    <p:sldLayoutId id="2147483709" r:id="rId5"/>
    <p:sldLayoutId id="2147483710" r:id="rId6"/>
    <p:sldLayoutId id="2147483714" r:id="rId7"/>
    <p:sldLayoutId id="2147483715" r:id="rId8"/>
    <p:sldLayoutId id="2147483716" r:id="rId9"/>
    <p:sldLayoutId id="2147483711" r:id="rId10"/>
    <p:sldLayoutId id="2147483717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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Char char="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charset="0"/>
        <a:buChar char=""/>
        <a:defRPr lang="en-US"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training@tappingaces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ea typeface="+mj-ea"/>
              </a:rPr>
              <a:t>Mobile Technology</a:t>
            </a:r>
            <a:br>
              <a:rPr lang="en-US" sz="2400" dirty="0" smtClean="0">
                <a:solidFill>
                  <a:schemeClr val="tx1"/>
                </a:solidFill>
                <a:ea typeface="+mj-ea"/>
              </a:rPr>
            </a:br>
            <a:r>
              <a:rPr lang="en-US" sz="2400" dirty="0" smtClean="0">
                <a:solidFill>
                  <a:schemeClr val="tx1"/>
                </a:solidFill>
                <a:ea typeface="+mj-ea"/>
              </a:rPr>
              <a:t>Products Services Training </a:t>
            </a:r>
            <a:endParaRPr lang="en-IN" sz="24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8195" name="Subtitle 4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>
              <a:latin typeface="Corbel" charset="0"/>
            </a:endParaRPr>
          </a:p>
        </p:txBody>
      </p:sp>
      <p:pic>
        <p:nvPicPr>
          <p:cNvPr id="8196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071688"/>
            <a:ext cx="65055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XML files</a:t>
            </a:r>
            <a:endParaRPr lang="en-IN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Light weight structured format that your app can easily read &amp; write </a:t>
            </a:r>
            <a:endParaRPr lang="en-US" dirty="0" smtClean="0">
              <a:latin typeface="Corbel" charset="0"/>
            </a:endParaRPr>
          </a:p>
          <a:p>
            <a:pPr eaLnBrk="1" hangingPunct="1"/>
            <a:endParaRPr lang="en-US" dirty="0">
              <a:latin typeface="Corbel" charset="0"/>
            </a:endParaRPr>
          </a:p>
          <a:p>
            <a:pPr eaLnBrk="1" hangingPunct="1"/>
            <a:r>
              <a:rPr lang="en-US" dirty="0">
                <a:latin typeface="Corbel" charset="0"/>
              </a:rPr>
              <a:t>Also it easily fits into </a:t>
            </a:r>
            <a:r>
              <a:rPr lang="en-US" dirty="0" err="1" smtClean="0">
                <a:latin typeface="Corbel" charset="0"/>
              </a:rPr>
              <a:t>iOS</a:t>
            </a:r>
            <a:endParaRPr lang="en-US" dirty="0" smtClean="0">
              <a:latin typeface="Corbel" charset="0"/>
            </a:endParaRPr>
          </a:p>
          <a:p>
            <a:pPr eaLnBrk="1" hangingPunct="1"/>
            <a:endParaRPr lang="en-US" dirty="0" smtClean="0">
              <a:latin typeface="Corbel" charset="0"/>
            </a:endParaRPr>
          </a:p>
          <a:p>
            <a:pPr eaLnBrk="1" hangingPunct="1"/>
            <a:r>
              <a:rPr lang="en-US" dirty="0" smtClean="0">
                <a:latin typeface="Corbel" charset="0"/>
              </a:rPr>
              <a:t>NSXML, </a:t>
            </a:r>
            <a:r>
              <a:rPr lang="en-US" dirty="0" err="1" smtClean="0">
                <a:latin typeface="Corbel" charset="0"/>
              </a:rPr>
              <a:t>Libxml</a:t>
            </a:r>
            <a:r>
              <a:rPr lang="en-US" dirty="0" smtClean="0">
                <a:latin typeface="Corbel" charset="0"/>
              </a:rPr>
              <a:t> &amp; Tiny xml  parser available.</a:t>
            </a:r>
            <a:endParaRPr lang="en-US" dirty="0">
              <a:latin typeface="Corbel" charset="0"/>
            </a:endParaRPr>
          </a:p>
          <a:p>
            <a:pPr eaLnBrk="1" hangingPunct="1"/>
            <a:endParaRPr lang="en-US" dirty="0">
              <a:latin typeface="Corbel" charset="0"/>
            </a:endParaRPr>
          </a:p>
          <a:p>
            <a:pPr eaLnBrk="1" hangingPunct="1">
              <a:buFont typeface="Wingdings 2" charset="0"/>
              <a:buNone/>
            </a:pPr>
            <a:endParaRPr lang="en-US" dirty="0">
              <a:latin typeface="Corbel" charset="0"/>
            </a:endParaRPr>
          </a:p>
        </p:txBody>
      </p:sp>
      <p:pic>
        <p:nvPicPr>
          <p:cNvPr id="16388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/>
            </a:r>
            <a:b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r>
              <a:rPr lang="en-IN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SQLite</a:t>
            </a:r>
            <a: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/>
            </a:r>
            <a:b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IN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Light weight yet powerful database engine</a:t>
            </a:r>
            <a:r>
              <a:rPr lang="en-US" dirty="0" smtClean="0">
                <a:latin typeface="Corbel" charset="0"/>
              </a:rPr>
              <a:t>.</a:t>
            </a:r>
          </a:p>
          <a:p>
            <a:pPr eaLnBrk="1" hangingPunct="1"/>
            <a:endParaRPr lang="en-US" dirty="0">
              <a:latin typeface="Corbel" charset="0"/>
            </a:endParaRPr>
          </a:p>
          <a:p>
            <a:pPr eaLnBrk="1" hangingPunct="1"/>
            <a:r>
              <a:rPr lang="en-US" dirty="0">
                <a:latin typeface="Corbel" charset="0"/>
              </a:rPr>
              <a:t>Used in countless applications across many platforms</a:t>
            </a:r>
            <a:r>
              <a:rPr lang="en-US" dirty="0" smtClean="0">
                <a:latin typeface="Corbel" charset="0"/>
              </a:rPr>
              <a:t>.</a:t>
            </a:r>
          </a:p>
          <a:p>
            <a:pPr eaLnBrk="1" hangingPunct="1"/>
            <a:endParaRPr lang="en-US" dirty="0">
              <a:latin typeface="Corbel" charset="0"/>
            </a:endParaRPr>
          </a:p>
          <a:p>
            <a:pPr eaLnBrk="1" hangingPunct="1"/>
            <a:r>
              <a:rPr lang="en-US" dirty="0">
                <a:latin typeface="Corbel" charset="0"/>
              </a:rPr>
              <a:t>SQLite uses a procedural Data</a:t>
            </a:r>
          </a:p>
        </p:txBody>
      </p:sp>
      <p:pic>
        <p:nvPicPr>
          <p:cNvPr id="17412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/>
            </a:r>
            <a:b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/>
            </a:r>
            <a:b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r>
              <a:rPr lang="en-IN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CoreData</a:t>
            </a:r>
            <a: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/>
            </a:r>
            <a:b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/>
            </a:r>
            <a:b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IN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Corbel" charset="0"/>
            </a:endParaRPr>
          </a:p>
          <a:p>
            <a:pPr eaLnBrk="1" hangingPunct="1"/>
            <a:r>
              <a:rPr lang="en-US" dirty="0" smtClean="0">
                <a:latin typeface="Corbel" charset="0"/>
              </a:rPr>
              <a:t>It</a:t>
            </a:r>
            <a:r>
              <a:rPr lang="fr-FR" dirty="0" smtClean="0">
                <a:latin typeface="Corbel" charset="0"/>
              </a:rPr>
              <a:t>’</a:t>
            </a:r>
            <a:r>
              <a:rPr lang="en-US" dirty="0" smtClean="0">
                <a:latin typeface="Corbel" charset="0"/>
              </a:rPr>
              <a:t>s a Built-In Data model ,available on MAC OS  &amp; iPhone OS 3.0 onwards.</a:t>
            </a:r>
          </a:p>
          <a:p>
            <a:pPr eaLnBrk="1" hangingPunct="1"/>
            <a:endParaRPr lang="en-US" dirty="0">
              <a:latin typeface="Corbel" charset="0"/>
            </a:endParaRPr>
          </a:p>
          <a:p>
            <a:pPr eaLnBrk="1" hangingPunct="1"/>
            <a:r>
              <a:rPr lang="en-US" dirty="0">
                <a:latin typeface="Corbel" charset="0"/>
              </a:rPr>
              <a:t>Large or small kinds of </a:t>
            </a:r>
            <a:r>
              <a:rPr lang="en-US" dirty="0" err="1">
                <a:latin typeface="Corbel" charset="0"/>
              </a:rPr>
              <a:t>DataSet</a:t>
            </a:r>
            <a:r>
              <a:rPr lang="en-US" dirty="0" smtClean="0">
                <a:latin typeface="Corbel" charset="0"/>
              </a:rPr>
              <a:t>.</a:t>
            </a:r>
          </a:p>
          <a:p>
            <a:pPr eaLnBrk="1" hangingPunct="1"/>
            <a:endParaRPr lang="en-US" dirty="0">
              <a:latin typeface="Corbel" charset="0"/>
            </a:endParaRPr>
          </a:p>
          <a:p>
            <a:pPr eaLnBrk="1" hangingPunct="1"/>
            <a:r>
              <a:rPr lang="en-US" dirty="0">
                <a:latin typeface="Corbel" charset="0"/>
              </a:rPr>
              <a:t>Object Oriented Format</a:t>
            </a:r>
            <a:r>
              <a:rPr lang="en-US" dirty="0" smtClean="0">
                <a:latin typeface="Corbel" charset="0"/>
              </a:rPr>
              <a:t>.</a:t>
            </a:r>
          </a:p>
          <a:p>
            <a:pPr eaLnBrk="1" hangingPunct="1"/>
            <a:endParaRPr lang="en-US" dirty="0">
              <a:latin typeface="Corbel" charset="0"/>
            </a:endParaRPr>
          </a:p>
          <a:p>
            <a:pPr eaLnBrk="1" hangingPunct="1"/>
            <a:r>
              <a:rPr lang="en-US" dirty="0">
                <a:latin typeface="Corbel" charset="0"/>
              </a:rPr>
              <a:t>Built-in SQLite data </a:t>
            </a:r>
            <a:r>
              <a:rPr lang="en-US" dirty="0" smtClean="0">
                <a:latin typeface="Corbel" charset="0"/>
              </a:rPr>
              <a:t>library.</a:t>
            </a:r>
          </a:p>
          <a:p>
            <a:pPr marL="119062" indent="0" eaLnBrk="1" hangingPunct="1">
              <a:buNone/>
            </a:pPr>
            <a:endParaRPr lang="en-US" dirty="0">
              <a:latin typeface="Corbel" charset="0"/>
            </a:endParaRPr>
          </a:p>
        </p:txBody>
      </p:sp>
      <p:pic>
        <p:nvPicPr>
          <p:cNvPr id="18436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User Preference</a:t>
            </a:r>
            <a:endParaRPr lang="en-IN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Saves the state Information</a:t>
            </a:r>
            <a:r>
              <a:rPr lang="en-US" dirty="0" smtClean="0">
                <a:latin typeface="Corbel" charset="0"/>
              </a:rPr>
              <a:t>.</a:t>
            </a:r>
          </a:p>
          <a:p>
            <a:pPr eaLnBrk="1" hangingPunct="1"/>
            <a:endParaRPr lang="en-US" dirty="0">
              <a:latin typeface="Corbel" charset="0"/>
            </a:endParaRPr>
          </a:p>
          <a:p>
            <a:pPr eaLnBrk="1" hangingPunct="1"/>
            <a:r>
              <a:rPr lang="en-US" dirty="0">
                <a:latin typeface="Corbel" charset="0"/>
              </a:rPr>
              <a:t>It Make Use of </a:t>
            </a:r>
            <a:r>
              <a:rPr lang="en-US" dirty="0" err="1" smtClean="0">
                <a:latin typeface="Corbel" charset="0"/>
              </a:rPr>
              <a:t>NSUserDefaults</a:t>
            </a:r>
            <a:endParaRPr lang="en-US" dirty="0" smtClean="0">
              <a:latin typeface="Corbel" charset="0"/>
            </a:endParaRPr>
          </a:p>
          <a:p>
            <a:pPr eaLnBrk="1" hangingPunct="1"/>
            <a:endParaRPr lang="en-US" dirty="0">
              <a:latin typeface="Corbel" charset="0"/>
            </a:endParaRPr>
          </a:p>
          <a:p>
            <a:pPr eaLnBrk="1" hangingPunct="1"/>
            <a:r>
              <a:rPr lang="en-US" dirty="0">
                <a:latin typeface="Corbel" charset="0"/>
              </a:rPr>
              <a:t>Light weight settings</a:t>
            </a:r>
            <a:r>
              <a:rPr lang="en-US" dirty="0" smtClean="0">
                <a:latin typeface="Corbel" charset="0"/>
              </a:rPr>
              <a:t>.</a:t>
            </a:r>
          </a:p>
          <a:p>
            <a:pPr eaLnBrk="1" hangingPunct="1"/>
            <a:endParaRPr lang="en-US" dirty="0">
              <a:latin typeface="Corbel" charset="0"/>
            </a:endParaRPr>
          </a:p>
          <a:p>
            <a:pPr eaLnBrk="1" hangingPunct="1"/>
            <a:r>
              <a:rPr lang="en-US" dirty="0">
                <a:latin typeface="Corbel" charset="0"/>
              </a:rPr>
              <a:t>No heavy data-No Images or No video files</a:t>
            </a:r>
          </a:p>
        </p:txBody>
      </p:sp>
      <p:pic>
        <p:nvPicPr>
          <p:cNvPr id="19460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Sensitive Data</a:t>
            </a:r>
            <a:b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IN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rbel" charset="0"/>
              </a:rPr>
              <a:t>Keychain is the place holder for the sensitive data.</a:t>
            </a:r>
          </a:p>
          <a:p>
            <a:pPr eaLnBrk="1" hangingPunct="1"/>
            <a:endParaRPr lang="en-US" dirty="0">
              <a:latin typeface="Corbel" charset="0"/>
            </a:endParaRPr>
          </a:p>
          <a:p>
            <a:pPr eaLnBrk="1" hangingPunct="1"/>
            <a:r>
              <a:rPr lang="en-US" dirty="0" smtClean="0">
                <a:latin typeface="Corbel" charset="0"/>
              </a:rPr>
              <a:t>All the data is encrypted</a:t>
            </a:r>
          </a:p>
          <a:p>
            <a:pPr eaLnBrk="1" hangingPunct="1"/>
            <a:endParaRPr lang="en-US" dirty="0">
              <a:latin typeface="Corbel" charset="0"/>
            </a:endParaRPr>
          </a:p>
          <a:p>
            <a:pPr eaLnBrk="1" hangingPunct="1"/>
            <a:r>
              <a:rPr lang="en-US" dirty="0" smtClean="0">
                <a:latin typeface="Corbel" charset="0"/>
              </a:rPr>
              <a:t>Best to keep password ,</a:t>
            </a:r>
            <a:r>
              <a:rPr lang="en-US" dirty="0" err="1" smtClean="0">
                <a:latin typeface="Corbel" charset="0"/>
              </a:rPr>
              <a:t>licence</a:t>
            </a:r>
            <a:r>
              <a:rPr lang="en-US" dirty="0" smtClean="0">
                <a:latin typeface="Corbel" charset="0"/>
              </a:rPr>
              <a:t> key etc.</a:t>
            </a:r>
          </a:p>
          <a:p>
            <a:pPr eaLnBrk="1" hangingPunct="1"/>
            <a:endParaRPr lang="en-US" dirty="0">
              <a:latin typeface="Corbel" charset="0"/>
            </a:endParaRPr>
          </a:p>
          <a:p>
            <a:pPr eaLnBrk="1" hangingPunct="1"/>
            <a:r>
              <a:rPr lang="en-US" dirty="0" smtClean="0">
                <a:latin typeface="Corbel" charset="0"/>
              </a:rPr>
              <a:t>Backs up data when app is re-installed. </a:t>
            </a:r>
            <a:endParaRPr lang="en-US" dirty="0">
              <a:latin typeface="Corbel" charset="0"/>
            </a:endParaRPr>
          </a:p>
          <a:p>
            <a:pPr eaLnBrk="1" hangingPunct="1"/>
            <a:endParaRPr lang="en-US" dirty="0">
              <a:latin typeface="Corbel" charset="0"/>
            </a:endParaRPr>
          </a:p>
        </p:txBody>
      </p:sp>
      <p:pic>
        <p:nvPicPr>
          <p:cNvPr id="20484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/>
            </a:r>
            <a:b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Cached Data</a:t>
            </a:r>
            <a:b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IN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Store data in the proper location.</a:t>
            </a:r>
          </a:p>
          <a:p>
            <a:pPr eaLnBrk="1" hangingPunct="1"/>
            <a:r>
              <a:rPr lang="en-US">
                <a:latin typeface="Corbel" charset="0"/>
              </a:rPr>
              <a:t>Location: NSPathUtilities.h</a:t>
            </a:r>
          </a:p>
          <a:p>
            <a:pPr eaLnBrk="1" hangingPunct="1"/>
            <a:r>
              <a:rPr lang="en-US">
                <a:latin typeface="Corbel" charset="0"/>
              </a:rPr>
              <a:t>Important: No Hardcoded path</a:t>
            </a:r>
          </a:p>
        </p:txBody>
      </p:sp>
      <p:pic>
        <p:nvPicPr>
          <p:cNvPr id="21508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/>
            </a:r>
            <a:b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3 directories</a:t>
            </a:r>
            <a:b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IN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orbel" charset="0"/>
              </a:rPr>
              <a:t>NSTemporaryDirectory  : C</a:t>
            </a:r>
            <a:r>
              <a:rPr lang="en-US">
                <a:latin typeface="Corbel" charset="0"/>
              </a:rPr>
              <a:t>leared by the System but not backed up.</a:t>
            </a:r>
          </a:p>
          <a:p>
            <a:pPr eaLnBrk="1" hangingPunct="1"/>
            <a:r>
              <a:rPr lang="en-US" b="1">
                <a:latin typeface="Corbel" charset="0"/>
              </a:rPr>
              <a:t>NSCachesDirectory          : </a:t>
            </a:r>
            <a:r>
              <a:rPr lang="en-US">
                <a:latin typeface="Corbel" charset="0"/>
              </a:rPr>
              <a:t>Saved in the directory but not backed up.</a:t>
            </a:r>
          </a:p>
          <a:p>
            <a:pPr eaLnBrk="1" hangingPunct="1"/>
            <a:r>
              <a:rPr lang="en-US" b="1">
                <a:latin typeface="Corbel" charset="0"/>
              </a:rPr>
              <a:t>NSDocumentDirectory   : Saved in </a:t>
            </a:r>
            <a:r>
              <a:rPr lang="en-US">
                <a:latin typeface="Corbel" charset="0"/>
              </a:rPr>
              <a:t>directory and Backed up.</a:t>
            </a:r>
          </a:p>
          <a:p>
            <a:pPr eaLnBrk="1" hangingPunct="1"/>
            <a:endParaRPr lang="en-US">
              <a:latin typeface="Corbel" charset="0"/>
            </a:endParaRPr>
          </a:p>
        </p:txBody>
      </p:sp>
      <p:pic>
        <p:nvPicPr>
          <p:cNvPr id="22532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/>
            </a:r>
            <a:b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MVC – Design Patterns</a:t>
            </a:r>
            <a:b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IN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latin typeface="Corbel" charset="0"/>
            </a:endParaRPr>
          </a:p>
          <a:p>
            <a:pPr eaLnBrk="1" hangingPunct="1"/>
            <a:r>
              <a:rPr lang="en-US" dirty="0" smtClean="0">
                <a:latin typeface="Corbel" charset="0"/>
              </a:rPr>
              <a:t>MVC</a:t>
            </a:r>
            <a:r>
              <a:rPr lang="en-US" dirty="0">
                <a:latin typeface="Corbel" charset="0"/>
              </a:rPr>
              <a:t> </a:t>
            </a:r>
            <a:r>
              <a:rPr lang="en-US" dirty="0" smtClean="0">
                <a:latin typeface="Corbel" charset="0"/>
              </a:rPr>
              <a:t> Model-View-Controller.</a:t>
            </a:r>
          </a:p>
          <a:p>
            <a:pPr eaLnBrk="1" hangingPunct="1"/>
            <a:endParaRPr lang="en-US" dirty="0" smtClean="0">
              <a:latin typeface="Corbel" charset="0"/>
            </a:endParaRPr>
          </a:p>
          <a:p>
            <a:pPr eaLnBrk="1" hangingPunct="1"/>
            <a:r>
              <a:rPr lang="en-US" dirty="0" smtClean="0">
                <a:latin typeface="Corbel" charset="0"/>
              </a:rPr>
              <a:t>Best suited for iPhone Apps.</a:t>
            </a:r>
          </a:p>
          <a:p>
            <a:pPr eaLnBrk="1" hangingPunct="1"/>
            <a:endParaRPr lang="en-US" dirty="0" smtClean="0">
              <a:latin typeface="Corbel" charset="0"/>
            </a:endParaRPr>
          </a:p>
          <a:p>
            <a:pPr eaLnBrk="1" hangingPunct="1"/>
            <a:r>
              <a:rPr lang="en-US" dirty="0" smtClean="0">
                <a:latin typeface="Corbel" charset="0"/>
              </a:rPr>
              <a:t>Object communication.</a:t>
            </a:r>
          </a:p>
        </p:txBody>
      </p:sp>
      <p:pic>
        <p:nvPicPr>
          <p:cNvPr id="23556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539566"/>
            <a:ext cx="2418632" cy="1715859"/>
          </a:xfrm>
          <a:prstGeom prst="rect">
            <a:avLst/>
          </a:prstGeom>
        </p:spPr>
      </p:pic>
      <p:pic>
        <p:nvPicPr>
          <p:cNvPr id="4" name="Picture 3" descr="controll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2" y="998276"/>
            <a:ext cx="2617236" cy="1854660"/>
          </a:xfrm>
          <a:prstGeom prst="rect">
            <a:avLst/>
          </a:prstGeom>
        </p:spPr>
      </p:pic>
      <p:pic>
        <p:nvPicPr>
          <p:cNvPr id="5" name="Picture 4" descr="R_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2096794"/>
            <a:ext cx="2562648" cy="2340318"/>
          </a:xfrm>
          <a:prstGeom prst="rect">
            <a:avLst/>
          </a:prstGeom>
        </p:spPr>
      </p:pic>
      <p:pic>
        <p:nvPicPr>
          <p:cNvPr id="6" name="Picture 5" descr="L_arro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21600"/>
            <a:ext cx="2535100" cy="2187519"/>
          </a:xfrm>
          <a:prstGeom prst="rect">
            <a:avLst/>
          </a:prstGeom>
        </p:spPr>
      </p:pic>
      <p:pic>
        <p:nvPicPr>
          <p:cNvPr id="8" name="Picture 7" descr="mode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98755"/>
            <a:ext cx="2357421" cy="1672435"/>
          </a:xfrm>
          <a:prstGeom prst="rect">
            <a:avLst/>
          </a:prstGeom>
        </p:spPr>
      </p:pic>
      <p:pic>
        <p:nvPicPr>
          <p:cNvPr id="7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  <p:pic>
        <p:nvPicPr>
          <p:cNvPr id="9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79771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MVC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Independent development modules.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Reusable interface, application logic, and data set.</a:t>
            </a:r>
          </a:p>
          <a:p>
            <a:endParaRPr lang="en-US" dirty="0" smtClean="0"/>
          </a:p>
          <a:p>
            <a:r>
              <a:rPr lang="en-US" dirty="0" err="1" smtClean="0"/>
              <a:t>reliable,flexible</a:t>
            </a:r>
            <a:r>
              <a:rPr lang="en-US" dirty="0" smtClean="0"/>
              <a:t> and robust code.</a:t>
            </a:r>
            <a:endParaRPr lang="en-US" dirty="0"/>
          </a:p>
        </p:txBody>
      </p:sp>
      <p:pic>
        <p:nvPicPr>
          <p:cNvPr id="4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  <p:pic>
        <p:nvPicPr>
          <p:cNvPr id="5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66627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IN" sz="24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8195" name="Subtitle 4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dirty="0">
              <a:latin typeface="Corbel" charset="0"/>
            </a:endParaRPr>
          </a:p>
        </p:txBody>
      </p:sp>
      <p:pic>
        <p:nvPicPr>
          <p:cNvPr id="1026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000240"/>
            <a:ext cx="5000660" cy="19451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Model</a:t>
            </a:r>
            <a:endParaRPr lang="en-IN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charset="0"/>
              <a:buNone/>
            </a:pPr>
            <a:endParaRPr lang="en-US" dirty="0">
              <a:latin typeface="Corbel" charset="0"/>
            </a:endParaRPr>
          </a:p>
          <a:p>
            <a:pPr eaLnBrk="1" hangingPunct="1"/>
            <a:r>
              <a:rPr lang="en-US" dirty="0">
                <a:latin typeface="Corbel" charset="0"/>
              </a:rPr>
              <a:t>Model objects encapsulate the </a:t>
            </a:r>
            <a:r>
              <a:rPr lang="en-US" dirty="0" smtClean="0">
                <a:latin typeface="Corbel" charset="0"/>
              </a:rPr>
              <a:t>data.</a:t>
            </a:r>
          </a:p>
          <a:p>
            <a:pPr eaLnBrk="1" hangingPunct="1"/>
            <a:endParaRPr lang="en-US" dirty="0" smtClean="0">
              <a:latin typeface="Corbel" charset="0"/>
            </a:endParaRPr>
          </a:p>
          <a:p>
            <a:pPr eaLnBrk="1" hangingPunct="1"/>
            <a:r>
              <a:rPr lang="en-US" dirty="0" smtClean="0">
                <a:latin typeface="Corbel" charset="0"/>
              </a:rPr>
              <a:t>It manipulates and process the data.</a:t>
            </a:r>
          </a:p>
          <a:p>
            <a:pPr eaLnBrk="1" hangingPunct="1"/>
            <a:endParaRPr lang="en-US" dirty="0">
              <a:latin typeface="Corbel" charset="0"/>
            </a:endParaRPr>
          </a:p>
          <a:p>
            <a:pPr eaLnBrk="1" hangingPunct="1"/>
            <a:r>
              <a:rPr lang="en-US" dirty="0" smtClean="0">
                <a:latin typeface="Corbel" charset="0"/>
              </a:rPr>
              <a:t>It Communicates  with Controller.</a:t>
            </a:r>
          </a:p>
          <a:p>
            <a:pPr eaLnBrk="1" hangingPunct="1"/>
            <a:endParaRPr lang="en-US" dirty="0">
              <a:latin typeface="Corbel" charset="0"/>
            </a:endParaRPr>
          </a:p>
          <a:p>
            <a:pPr eaLnBrk="1" hangingPunct="1"/>
            <a:r>
              <a:rPr lang="en-US" dirty="0" smtClean="0">
                <a:latin typeface="Corbel" charset="0"/>
              </a:rPr>
              <a:t>One-to-one and one-to-many .</a:t>
            </a:r>
          </a:p>
          <a:p>
            <a:pPr eaLnBrk="1" hangingPunct="1"/>
            <a:endParaRPr lang="en-US" dirty="0">
              <a:latin typeface="Corbel" charset="0"/>
            </a:endParaRPr>
          </a:p>
          <a:p>
            <a:pPr eaLnBrk="1" hangingPunct="1"/>
            <a:endParaRPr lang="en-US" dirty="0" smtClean="0">
              <a:latin typeface="Corbel" charset="0"/>
            </a:endParaRPr>
          </a:p>
          <a:p>
            <a:pPr eaLnBrk="1" hangingPunct="1">
              <a:buFont typeface="Wingdings 2" charset="0"/>
              <a:buNone/>
            </a:pPr>
            <a:endParaRPr lang="en-US" dirty="0" smtClean="0">
              <a:latin typeface="Corbel" charset="0"/>
            </a:endParaRPr>
          </a:p>
          <a:p>
            <a:pPr eaLnBrk="1" hangingPunct="1">
              <a:buFont typeface="Wingdings 2" charset="0"/>
              <a:buNone/>
            </a:pPr>
            <a:endParaRPr lang="en-US" dirty="0">
              <a:latin typeface="Corbel" charset="0"/>
            </a:endParaRPr>
          </a:p>
        </p:txBody>
      </p:sp>
      <p:pic>
        <p:nvPicPr>
          <p:cNvPr id="24580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View</a:t>
            </a:r>
            <a:endParaRPr lang="en-IN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charset="0"/>
              <a:buNone/>
            </a:pPr>
            <a:endParaRPr lang="en-US" sz="2400" dirty="0">
              <a:latin typeface="Corbel" charset="0"/>
            </a:endParaRPr>
          </a:p>
          <a:p>
            <a:pPr eaLnBrk="1" hangingPunct="1"/>
            <a:r>
              <a:rPr lang="en-US" dirty="0">
                <a:latin typeface="Corbel" charset="0"/>
              </a:rPr>
              <a:t>Displays UI and responds to user</a:t>
            </a:r>
            <a:endParaRPr lang="en-US" sz="2400" dirty="0">
              <a:latin typeface="Corbel" charset="0"/>
            </a:endParaRPr>
          </a:p>
          <a:p>
            <a:pPr eaLnBrk="1" hangingPunct="1"/>
            <a:r>
              <a:rPr lang="en-US" dirty="0">
                <a:latin typeface="Corbel" charset="0"/>
              </a:rPr>
              <a:t>view objects are typically decoupled from model </a:t>
            </a:r>
            <a:r>
              <a:rPr lang="en-US" dirty="0" smtClean="0">
                <a:latin typeface="Corbel" charset="0"/>
              </a:rPr>
              <a:t>objects.</a:t>
            </a:r>
            <a:endParaRPr lang="en-US" sz="2400" dirty="0">
              <a:latin typeface="Corbel" charset="0"/>
            </a:endParaRPr>
          </a:p>
          <a:p>
            <a:pPr eaLnBrk="1" hangingPunct="1"/>
            <a:r>
              <a:rPr lang="en-US" dirty="0">
                <a:latin typeface="Corbel" charset="0"/>
              </a:rPr>
              <a:t>Purpose: </a:t>
            </a:r>
            <a:endParaRPr lang="en-US" sz="2400" dirty="0">
              <a:latin typeface="Corbel" charset="0"/>
            </a:endParaRPr>
          </a:p>
          <a:p>
            <a:pPr lvl="1" eaLnBrk="1" hangingPunct="1"/>
            <a:r>
              <a:rPr lang="en-US" dirty="0">
                <a:latin typeface="Corbel" charset="0"/>
              </a:rPr>
              <a:t>Display data from the application’s model objects and </a:t>
            </a:r>
            <a:endParaRPr lang="en-US" sz="2000" dirty="0">
              <a:latin typeface="Corbel" charset="0"/>
            </a:endParaRPr>
          </a:p>
          <a:p>
            <a:pPr lvl="1" eaLnBrk="1" hangingPunct="1"/>
            <a:r>
              <a:rPr lang="en-US" dirty="0">
                <a:latin typeface="Corbel" charset="0"/>
              </a:rPr>
              <a:t>Enable the editing of that data.</a:t>
            </a:r>
            <a:endParaRPr lang="en-US" sz="2000" dirty="0">
              <a:latin typeface="Corbel" charset="0"/>
            </a:endParaRPr>
          </a:p>
          <a:p>
            <a:pPr eaLnBrk="1" hangingPunct="1">
              <a:buFont typeface="Wingdings 2" charset="0"/>
              <a:buNone/>
            </a:pPr>
            <a:endParaRPr lang="en-US" dirty="0">
              <a:latin typeface="Corbel" charset="0"/>
            </a:endParaRPr>
          </a:p>
        </p:txBody>
      </p:sp>
      <p:pic>
        <p:nvPicPr>
          <p:cNvPr id="25604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Controller</a:t>
            </a:r>
            <a:endParaRPr lang="en-IN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charset="0"/>
              <a:buNone/>
            </a:pPr>
            <a:endParaRPr lang="en-US" sz="2400" dirty="0">
              <a:latin typeface="Corbel" charset="0"/>
            </a:endParaRPr>
          </a:p>
          <a:p>
            <a:pPr eaLnBrk="1" hangingPunct="1"/>
            <a:r>
              <a:rPr lang="en-US" dirty="0">
                <a:latin typeface="Corbel" charset="0"/>
              </a:rPr>
              <a:t>Intermediate between View &amp; Model Objects.</a:t>
            </a:r>
            <a:endParaRPr lang="en-US" sz="2400" dirty="0">
              <a:latin typeface="Corbel" charset="0"/>
            </a:endParaRPr>
          </a:p>
          <a:p>
            <a:pPr eaLnBrk="1" hangingPunct="1"/>
            <a:r>
              <a:rPr lang="en-US" dirty="0">
                <a:latin typeface="Corbel" charset="0"/>
              </a:rPr>
              <a:t>Loads the View and also connects model to view.</a:t>
            </a:r>
            <a:endParaRPr lang="en-US" sz="2400" dirty="0">
              <a:latin typeface="Corbel" charset="0"/>
            </a:endParaRPr>
          </a:p>
          <a:p>
            <a:pPr eaLnBrk="1" hangingPunct="1"/>
            <a:r>
              <a:rPr lang="en-US" dirty="0">
                <a:latin typeface="Corbel" charset="0"/>
              </a:rPr>
              <a:t>Manages the flow of the APP.</a:t>
            </a:r>
            <a:endParaRPr lang="en-US" sz="2400" dirty="0">
              <a:latin typeface="Corbel" charset="0"/>
            </a:endParaRPr>
          </a:p>
          <a:p>
            <a:pPr eaLnBrk="1" hangingPunct="1"/>
            <a:r>
              <a:rPr lang="en-US" dirty="0">
                <a:latin typeface="Corbel" charset="0"/>
              </a:rPr>
              <a:t>Function: </a:t>
            </a:r>
            <a:endParaRPr lang="en-US" sz="2400" dirty="0">
              <a:latin typeface="Corbel" charset="0"/>
            </a:endParaRPr>
          </a:p>
          <a:p>
            <a:pPr lvl="1" eaLnBrk="1" hangingPunct="1"/>
            <a:r>
              <a:rPr lang="en-US" dirty="0">
                <a:latin typeface="Corbel" charset="0"/>
              </a:rPr>
              <a:t>Setup and coordinating tasks for an application and </a:t>
            </a:r>
            <a:endParaRPr lang="en-US" sz="2000" dirty="0">
              <a:latin typeface="Corbel" charset="0"/>
            </a:endParaRPr>
          </a:p>
          <a:p>
            <a:pPr lvl="1" eaLnBrk="1" hangingPunct="1"/>
            <a:r>
              <a:rPr lang="en-US" dirty="0">
                <a:latin typeface="Corbel" charset="0"/>
              </a:rPr>
              <a:t>Manage the life cycles of other objects.</a:t>
            </a:r>
            <a:endParaRPr lang="en-US" sz="2000" dirty="0">
              <a:latin typeface="Corbel" charset="0"/>
            </a:endParaRPr>
          </a:p>
          <a:p>
            <a:pPr eaLnBrk="1" hangingPunct="1">
              <a:buFont typeface="Wingdings 2" charset="0"/>
              <a:buNone/>
            </a:pPr>
            <a:endParaRPr lang="en-US" dirty="0">
              <a:latin typeface="Corbel" charset="0"/>
            </a:endParaRPr>
          </a:p>
        </p:txBody>
      </p:sp>
      <p:pic>
        <p:nvPicPr>
          <p:cNvPr id="26628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Simple Application</a:t>
            </a:r>
            <a:endParaRPr lang="en-US" dirty="0"/>
          </a:p>
        </p:txBody>
      </p:sp>
      <p:pic>
        <p:nvPicPr>
          <p:cNvPr id="7" name="Picture 6" descr="my favorite heroin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2623840" cy="3935760"/>
          </a:xfrm>
          <a:prstGeom prst="rect">
            <a:avLst/>
          </a:prstGeom>
        </p:spPr>
      </p:pic>
      <p:pic>
        <p:nvPicPr>
          <p:cNvPr id="8" name="Picture 7" descr="my favorite heroin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16832"/>
            <a:ext cx="2760307" cy="4032448"/>
          </a:xfrm>
          <a:prstGeom prst="rect">
            <a:avLst/>
          </a:prstGeom>
        </p:spPr>
      </p:pic>
      <p:pic>
        <p:nvPicPr>
          <p:cNvPr id="10" name="Picture 9" descr="my favorite heroin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1916832"/>
            <a:ext cx="2688298" cy="4032448"/>
          </a:xfrm>
          <a:prstGeom prst="rect">
            <a:avLst/>
          </a:prstGeom>
        </p:spPr>
      </p:pic>
      <p:pic>
        <p:nvPicPr>
          <p:cNvPr id="6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  <p:pic>
        <p:nvPicPr>
          <p:cNvPr id="9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78930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Flow</a:t>
            </a:r>
            <a:endParaRPr lang="en-US" dirty="0"/>
          </a:p>
        </p:txBody>
      </p:sp>
      <p:pic>
        <p:nvPicPr>
          <p:cNvPr id="4" name="Content Placeholder 3" descr="slide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26" b="12526"/>
          <a:stretch>
            <a:fillRect/>
          </a:stretch>
        </p:blipFill>
        <p:spPr/>
      </p:pic>
      <p:pic>
        <p:nvPicPr>
          <p:cNvPr id="5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  <p:pic>
        <p:nvPicPr>
          <p:cNvPr id="6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46487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UIView</a:t>
            </a:r>
            <a:r>
              <a:rPr lang="en-US" dirty="0" smtClean="0"/>
              <a:t> Controller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Its </a:t>
            </a:r>
            <a:r>
              <a:rPr lang="en-US" dirty="0"/>
              <a:t>a Basic Building block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One Screen One View </a:t>
            </a:r>
            <a:r>
              <a:rPr lang="en-US" dirty="0" smtClean="0"/>
              <a:t>Controller</a:t>
            </a:r>
          </a:p>
          <a:p>
            <a:endParaRPr lang="en-US" dirty="0"/>
          </a:p>
          <a:p>
            <a:r>
              <a:rPr lang="en-US" dirty="0"/>
              <a:t>Subclass to add your application </a:t>
            </a:r>
            <a:r>
              <a:rPr lang="en-US" dirty="0" smtClean="0"/>
              <a:t>logic</a:t>
            </a:r>
          </a:p>
          <a:p>
            <a:endParaRPr lang="en-US" dirty="0"/>
          </a:p>
          <a:p>
            <a:r>
              <a:rPr lang="en-US" dirty="0"/>
              <a:t>It encapsulates your data</a:t>
            </a:r>
            <a:r>
              <a:rPr lang="en-US" dirty="0" smtClean="0"/>
              <a:t>, view </a:t>
            </a:r>
            <a:r>
              <a:rPr lang="en-US" dirty="0"/>
              <a:t>&amp; </a:t>
            </a:r>
            <a:r>
              <a:rPr lang="en-US" dirty="0" smtClean="0"/>
              <a:t>logic</a:t>
            </a:r>
          </a:p>
          <a:p>
            <a:endParaRPr lang="en-US" dirty="0"/>
          </a:p>
          <a:p>
            <a:r>
              <a:rPr lang="en-US" dirty="0"/>
              <a:t> It Manages the </a:t>
            </a:r>
            <a:r>
              <a:rPr lang="en-US" dirty="0" smtClean="0"/>
              <a:t>Orientation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 It Connects model to the </a:t>
            </a:r>
            <a:r>
              <a:rPr lang="en-US" dirty="0" smtClean="0"/>
              <a:t>view</a:t>
            </a:r>
          </a:p>
          <a:p>
            <a:endParaRPr lang="en-US" dirty="0"/>
          </a:p>
          <a:p>
            <a:pPr marL="119062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" name="Content Placeholder 2" descr="slide3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6327" b="-26327"/>
          <a:stretch>
            <a:fillRect/>
          </a:stretch>
        </p:blipFill>
        <p:spPr/>
      </p:pic>
      <p:pic>
        <p:nvPicPr>
          <p:cNvPr id="5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  <p:pic>
        <p:nvPicPr>
          <p:cNvPr id="6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560918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UINavigation</a:t>
            </a:r>
            <a:r>
              <a:rPr lang="en-US" dirty="0" smtClean="0"/>
              <a:t> Controller</a:t>
            </a:r>
            <a:endParaRPr lang="en-US" dirty="0"/>
          </a:p>
        </p:txBody>
      </p:sp>
      <p:pic>
        <p:nvPicPr>
          <p:cNvPr id="4" name="Content Placeholder 3" descr="slide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26" b="12526"/>
          <a:stretch>
            <a:fillRect/>
          </a:stretch>
        </p:blipFill>
        <p:spPr/>
      </p:pic>
      <p:pic>
        <p:nvPicPr>
          <p:cNvPr id="5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  <p:pic>
        <p:nvPicPr>
          <p:cNvPr id="6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23556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My Favorite Actress </a:t>
            </a:r>
            <a:r>
              <a:rPr lang="en-US" b="1" dirty="0" smtClean="0"/>
              <a:t>–Information Flow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5" name="Picture Placeholder 4" descr="Model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7999" b="-1799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Model Object:</a:t>
            </a:r>
          </a:p>
          <a:p>
            <a:endParaRPr lang="en-US" b="1" dirty="0"/>
          </a:p>
          <a:p>
            <a:r>
              <a:rPr lang="en-US" b="1" dirty="0" smtClean="0"/>
              <a:t>Class Actress </a:t>
            </a:r>
          </a:p>
          <a:p>
            <a:endParaRPr lang="en-US" b="1" dirty="0"/>
          </a:p>
          <a:p>
            <a:r>
              <a:rPr lang="en-US" b="1" dirty="0" smtClean="0"/>
              <a:t>.  Name     </a:t>
            </a:r>
            <a:r>
              <a:rPr lang="en-US" b="1" dirty="0" err="1" smtClean="0"/>
              <a:t>NSString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. Age            </a:t>
            </a:r>
            <a:r>
              <a:rPr lang="en-US" b="1" dirty="0" err="1" smtClean="0"/>
              <a:t>int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. Details     </a:t>
            </a:r>
            <a:r>
              <a:rPr lang="en-US" b="1" dirty="0" err="1" smtClean="0"/>
              <a:t>NSString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. Hobbies   List</a:t>
            </a:r>
          </a:p>
          <a:p>
            <a:endParaRPr lang="en-US" b="1" dirty="0"/>
          </a:p>
          <a:p>
            <a:r>
              <a:rPr lang="en-US" b="1" dirty="0" smtClean="0"/>
              <a:t>No of Movies   </a:t>
            </a:r>
            <a:r>
              <a:rPr lang="en-US" b="1" dirty="0" err="1" smtClean="0"/>
              <a:t>int</a:t>
            </a:r>
            <a:endParaRPr lang="en-US" b="1" dirty="0" smtClean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6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  <p:pic>
        <p:nvPicPr>
          <p:cNvPr id="7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509511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_#$!@%!#__my favorite heroin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76672"/>
            <a:ext cx="4064000" cy="6096000"/>
          </a:xfrm>
          <a:prstGeom prst="rect">
            <a:avLst/>
          </a:prstGeom>
        </p:spPr>
      </p:pic>
      <p:pic>
        <p:nvPicPr>
          <p:cNvPr id="3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  <p:pic>
        <p:nvPicPr>
          <p:cNvPr id="4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10569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9062" indent="0">
              <a:buNone/>
            </a:pPr>
            <a:r>
              <a:rPr lang="en-US" dirty="0">
                <a:latin typeface="Andale Mono"/>
                <a:cs typeface="Andale Mono"/>
              </a:rPr>
              <a:t>- (BOOL)application:(UIApplication *)application </a:t>
            </a:r>
            <a:r>
              <a:rPr lang="en-US" dirty="0" err="1">
                <a:latin typeface="Andale Mono"/>
                <a:cs typeface="Andale Mono"/>
              </a:rPr>
              <a:t>didFinishLaunchingWithOptions</a:t>
            </a:r>
            <a:r>
              <a:rPr lang="en-US" dirty="0">
                <a:latin typeface="Andale Mono"/>
                <a:cs typeface="Andale Mono"/>
              </a:rPr>
              <a:t>:(NSDictionary *)</a:t>
            </a:r>
            <a:r>
              <a:rPr lang="en-US" dirty="0" err="1">
                <a:latin typeface="Andale Mono"/>
                <a:cs typeface="Andale Mono"/>
              </a:rPr>
              <a:t>launchOptions</a:t>
            </a:r>
            <a:r>
              <a:rPr lang="en-US" dirty="0">
                <a:latin typeface="Andale Mono"/>
                <a:cs typeface="Andale Mono"/>
              </a:rPr>
              <a:t> </a:t>
            </a:r>
            <a:endParaRPr lang="en-US" dirty="0" smtClean="0">
              <a:latin typeface="Andale Mono"/>
              <a:cs typeface="Andale Mono"/>
            </a:endParaRPr>
          </a:p>
          <a:p>
            <a:pPr marL="119062" indent="0">
              <a:buNone/>
            </a:pPr>
            <a:r>
              <a:rPr lang="en-US" dirty="0" smtClean="0">
                <a:latin typeface="Andale Mono"/>
                <a:cs typeface="Andale Mono"/>
              </a:rPr>
              <a:t>{      </a:t>
            </a:r>
            <a:endParaRPr lang="en-US" dirty="0">
              <a:latin typeface="Andale Mono"/>
              <a:cs typeface="Andale Mono"/>
            </a:endParaRPr>
          </a:p>
          <a:p>
            <a:endParaRPr lang="en-US" dirty="0">
              <a:latin typeface="Andale Mono"/>
              <a:cs typeface="Andale Mono"/>
            </a:endParaRPr>
          </a:p>
          <a:p>
            <a:pPr marL="119062" indent="0">
              <a:buNone/>
            </a:pPr>
            <a:r>
              <a:rPr lang="en-US" dirty="0" err="1" smtClean="0">
                <a:latin typeface="Andale Mono"/>
                <a:cs typeface="Andale Mono"/>
              </a:rPr>
              <a:t>actressListController</a:t>
            </a:r>
            <a:r>
              <a:rPr lang="en-US" dirty="0">
                <a:latin typeface="Andale Mono"/>
                <a:cs typeface="Andale Mono"/>
              </a:rPr>
              <a:t>=[[[</a:t>
            </a:r>
            <a:r>
              <a:rPr lang="en-US" dirty="0" err="1">
                <a:latin typeface="Andale Mono"/>
                <a:cs typeface="Andale Mono"/>
              </a:rPr>
              <a:t>ActressListTableViewController</a:t>
            </a:r>
            <a:r>
              <a:rPr lang="en-US" dirty="0">
                <a:latin typeface="Andale Mono"/>
                <a:cs typeface="Andale Mono"/>
              </a:rPr>
              <a:t>] alloc] init];</a:t>
            </a:r>
          </a:p>
          <a:p>
            <a:pPr marL="119062" indent="0">
              <a:buNone/>
            </a:pPr>
            <a:r>
              <a:rPr lang="en-US" dirty="0">
                <a:latin typeface="Andale Mono"/>
                <a:cs typeface="Andale Mono"/>
              </a:rPr>
              <a:t>	</a:t>
            </a:r>
            <a:r>
              <a:rPr lang="en-US" dirty="0" err="1">
                <a:latin typeface="Andale Mono"/>
                <a:cs typeface="Andale Mono"/>
              </a:rPr>
              <a:t>actressListController.managedObjectContext</a:t>
            </a:r>
            <a:r>
              <a:rPr lang="en-US" dirty="0">
                <a:latin typeface="Andale Mono"/>
                <a:cs typeface="Andale Mono"/>
              </a:rPr>
              <a:t>=</a:t>
            </a:r>
            <a:r>
              <a:rPr lang="en-US" dirty="0" err="1">
                <a:latin typeface="Andale Mono"/>
                <a:cs typeface="Andale Mono"/>
              </a:rPr>
              <a:t>self.managedObjectContext</a:t>
            </a:r>
            <a:r>
              <a:rPr lang="en-US" dirty="0" smtClean="0">
                <a:latin typeface="Andale Mono"/>
                <a:cs typeface="Andale Mono"/>
              </a:rPr>
              <a:t>;</a:t>
            </a:r>
          </a:p>
          <a:p>
            <a:pPr marL="119062" indent="0">
              <a:buNone/>
            </a:pPr>
            <a:endParaRPr lang="en-US" dirty="0">
              <a:latin typeface="Andale Mono"/>
              <a:cs typeface="Andale Mono"/>
            </a:endParaRPr>
          </a:p>
          <a:p>
            <a:pPr marL="119062" indent="0">
              <a:buNone/>
            </a:pPr>
            <a:r>
              <a:rPr lang="en-US" dirty="0" smtClean="0">
                <a:latin typeface="Andale Mono"/>
                <a:cs typeface="Andale Mono"/>
              </a:rPr>
              <a:t>[</a:t>
            </a:r>
            <a:r>
              <a:rPr lang="en-US" dirty="0" err="1">
                <a:latin typeface="Andale Mono"/>
                <a:cs typeface="Andale Mono"/>
              </a:rPr>
              <a:t>navigationController</a:t>
            </a:r>
            <a:r>
              <a:rPr lang="en-US" dirty="0">
                <a:latin typeface="Andale Mono"/>
                <a:cs typeface="Andale Mono"/>
              </a:rPr>
              <a:t> </a:t>
            </a:r>
            <a:r>
              <a:rPr lang="en-US" dirty="0" err="1">
                <a:latin typeface="Andale Mono"/>
                <a:cs typeface="Andale Mono"/>
              </a:rPr>
              <a:t>pushViewController:actressListController</a:t>
            </a:r>
            <a:r>
              <a:rPr lang="en-US" dirty="0">
                <a:latin typeface="Andale Mono"/>
                <a:cs typeface="Andale Mono"/>
              </a:rPr>
              <a:t> </a:t>
            </a:r>
            <a:r>
              <a:rPr lang="en-US" dirty="0" err="1">
                <a:latin typeface="Andale Mono"/>
                <a:cs typeface="Andale Mono"/>
              </a:rPr>
              <a:t>animated:no</a:t>
            </a:r>
            <a:r>
              <a:rPr lang="en-US" dirty="0">
                <a:latin typeface="Andale Mono"/>
                <a:cs typeface="Andale Mono"/>
              </a:rPr>
              <a:t>]</a:t>
            </a:r>
            <a:r>
              <a:rPr lang="en-US" dirty="0" smtClean="0">
                <a:latin typeface="Andale Mono"/>
                <a:cs typeface="Andale Mono"/>
              </a:rPr>
              <a:t>;    </a:t>
            </a:r>
          </a:p>
          <a:p>
            <a:pPr marL="119062" indent="0">
              <a:buNone/>
            </a:pPr>
            <a:endParaRPr lang="en-US" dirty="0">
              <a:latin typeface="Andale Mono"/>
              <a:cs typeface="Andale Mono"/>
            </a:endParaRPr>
          </a:p>
          <a:p>
            <a:pPr marL="119062" indent="0">
              <a:buNone/>
            </a:pPr>
            <a:r>
              <a:rPr lang="en-US" dirty="0" smtClean="0">
                <a:latin typeface="Andale Mono"/>
                <a:cs typeface="Andale Mono"/>
              </a:rPr>
              <a:t>return </a:t>
            </a:r>
            <a:r>
              <a:rPr lang="en-US" dirty="0">
                <a:latin typeface="Andale Mono"/>
                <a:cs typeface="Andale Mono"/>
              </a:rPr>
              <a:t>YES;</a:t>
            </a:r>
          </a:p>
          <a:p>
            <a:pPr marL="119062" indent="0">
              <a:buNone/>
            </a:pPr>
            <a:r>
              <a:rPr lang="en-US" dirty="0" smtClean="0">
                <a:latin typeface="Andale Mono"/>
                <a:cs typeface="Andale Mono"/>
              </a:rPr>
              <a:t>}</a:t>
            </a:r>
            <a:endParaRPr lang="en-US" dirty="0">
              <a:latin typeface="Andale Mono"/>
              <a:cs typeface="Andale Mono"/>
            </a:endParaRPr>
          </a:p>
        </p:txBody>
      </p:sp>
      <p:pic>
        <p:nvPicPr>
          <p:cNvPr id="5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  <p:pic>
        <p:nvPicPr>
          <p:cNvPr id="6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53454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Effective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iPhone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App Development </a:t>
            </a:r>
            <a:endParaRPr lang="en-IN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9219" name="Subtitle 4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r>
              <a:rPr lang="en-US">
                <a:latin typeface="Corbel" charset="0"/>
              </a:rPr>
              <a:t>Suman B.K, iPhone Team Lead</a:t>
            </a:r>
          </a:p>
        </p:txBody>
      </p:sp>
      <p:pic>
        <p:nvPicPr>
          <p:cNvPr id="9220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_#$!@%!#__my favorite heroin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8640"/>
            <a:ext cx="4064000" cy="6096000"/>
          </a:xfrm>
          <a:prstGeom prst="rect">
            <a:avLst/>
          </a:prstGeom>
        </p:spPr>
      </p:pic>
      <p:pic>
        <p:nvPicPr>
          <p:cNvPr id="3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  <p:pic>
        <p:nvPicPr>
          <p:cNvPr id="4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92236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9062" indent="0">
              <a:buNone/>
            </a:pPr>
            <a:r>
              <a:rPr lang="en-US" sz="2000" dirty="0">
                <a:latin typeface="Andale Mono"/>
                <a:cs typeface="Andale Mono"/>
              </a:rPr>
              <a:t>- (void)</a:t>
            </a:r>
            <a:r>
              <a:rPr lang="en-US" sz="2000" dirty="0" err="1">
                <a:latin typeface="Andale Mono"/>
                <a:cs typeface="Andale Mono"/>
              </a:rPr>
              <a:t>tableView</a:t>
            </a:r>
            <a:r>
              <a:rPr lang="en-US" sz="2000" dirty="0">
                <a:latin typeface="Andale Mono"/>
                <a:cs typeface="Andale Mono"/>
              </a:rPr>
              <a:t>:(</a:t>
            </a:r>
            <a:r>
              <a:rPr lang="en-US" sz="2000" dirty="0" err="1">
                <a:latin typeface="Andale Mono"/>
                <a:cs typeface="Andale Mono"/>
              </a:rPr>
              <a:t>UITableView</a:t>
            </a:r>
            <a:r>
              <a:rPr lang="en-US" sz="2000" dirty="0">
                <a:latin typeface="Andale Mono"/>
                <a:cs typeface="Andale Mono"/>
              </a:rPr>
              <a:t> *)</a:t>
            </a:r>
            <a:r>
              <a:rPr lang="en-US" sz="2000" dirty="0" err="1">
                <a:latin typeface="Andale Mono"/>
                <a:cs typeface="Andale Mono"/>
              </a:rPr>
              <a:t>tableView</a:t>
            </a:r>
            <a:r>
              <a:rPr lang="en-US" sz="2000" dirty="0">
                <a:latin typeface="Andale Mono"/>
                <a:cs typeface="Andale Mono"/>
              </a:rPr>
              <a:t> </a:t>
            </a:r>
            <a:r>
              <a:rPr lang="en-US" sz="2000" dirty="0" err="1">
                <a:latin typeface="Andale Mono"/>
                <a:cs typeface="Andale Mono"/>
              </a:rPr>
              <a:t>didSelectRowAtIndexPath</a:t>
            </a:r>
            <a:r>
              <a:rPr lang="en-US" sz="2000" dirty="0">
                <a:latin typeface="Andale Mono"/>
                <a:cs typeface="Andale Mono"/>
              </a:rPr>
              <a:t>:(</a:t>
            </a:r>
            <a:r>
              <a:rPr lang="en-US" sz="2000" dirty="0" err="1">
                <a:latin typeface="Andale Mono"/>
                <a:cs typeface="Andale Mono"/>
              </a:rPr>
              <a:t>NSIndexPath</a:t>
            </a:r>
            <a:r>
              <a:rPr lang="en-US" sz="2000" dirty="0">
                <a:latin typeface="Andale Mono"/>
                <a:cs typeface="Andale Mono"/>
              </a:rPr>
              <a:t> *)</a:t>
            </a:r>
            <a:r>
              <a:rPr lang="en-US" sz="2000" dirty="0" err="1">
                <a:latin typeface="Andale Mono"/>
                <a:cs typeface="Andale Mono"/>
              </a:rPr>
              <a:t>indexPath</a:t>
            </a:r>
            <a:r>
              <a:rPr lang="en-US" sz="2000" dirty="0">
                <a:latin typeface="Andale Mono"/>
                <a:cs typeface="Andale Mono"/>
              </a:rPr>
              <a:t> </a:t>
            </a:r>
          </a:p>
          <a:p>
            <a:pPr marL="119062" indent="0">
              <a:buNone/>
            </a:pPr>
            <a:r>
              <a:rPr lang="en-US" sz="2000" dirty="0">
                <a:latin typeface="Andale Mono"/>
                <a:cs typeface="Andale Mono"/>
              </a:rPr>
              <a:t>{</a:t>
            </a:r>
          </a:p>
          <a:p>
            <a:pPr marL="119062" indent="0">
              <a:buNone/>
            </a:pPr>
            <a:endParaRPr lang="en-US" sz="2000" dirty="0">
              <a:latin typeface="Andale Mono"/>
              <a:cs typeface="Andale Mono"/>
            </a:endParaRPr>
          </a:p>
          <a:p>
            <a:pPr marL="119062" indent="0">
              <a:buNone/>
            </a:pPr>
            <a:r>
              <a:rPr lang="en-US" sz="2000" dirty="0" err="1" smtClean="0">
                <a:latin typeface="Andale Mono"/>
                <a:cs typeface="Andale Mono"/>
              </a:rPr>
              <a:t>ActressData</a:t>
            </a:r>
            <a:r>
              <a:rPr lang="en-US" sz="2000" dirty="0" smtClean="0">
                <a:latin typeface="Andale Mono"/>
                <a:cs typeface="Andale Mono"/>
              </a:rPr>
              <a:t> </a:t>
            </a:r>
            <a:r>
              <a:rPr lang="en-US" sz="2000" dirty="0">
                <a:latin typeface="Andale Mono"/>
                <a:cs typeface="Andale Mono"/>
              </a:rPr>
              <a:t>*</a:t>
            </a:r>
            <a:r>
              <a:rPr lang="en-US" sz="2000" dirty="0" err="1">
                <a:latin typeface="Andale Mono"/>
                <a:cs typeface="Andale Mono"/>
              </a:rPr>
              <a:t>actressData</a:t>
            </a:r>
            <a:r>
              <a:rPr lang="en-US" sz="2000" dirty="0">
                <a:latin typeface="Andale Mono"/>
                <a:cs typeface="Andale Mono"/>
              </a:rPr>
              <a:t>=[</a:t>
            </a:r>
            <a:r>
              <a:rPr lang="en-US" sz="2000" dirty="0" err="1">
                <a:latin typeface="Andale Mono"/>
                <a:cs typeface="Andale Mono"/>
              </a:rPr>
              <a:t>fetchedResultController</a:t>
            </a:r>
            <a:r>
              <a:rPr lang="en-US" sz="2000" dirty="0">
                <a:latin typeface="Andale Mono"/>
                <a:cs typeface="Andale Mono"/>
              </a:rPr>
              <a:t> </a:t>
            </a:r>
            <a:r>
              <a:rPr lang="en-US" sz="2000" dirty="0" err="1">
                <a:latin typeface="Andale Mono"/>
                <a:cs typeface="Andale Mono"/>
              </a:rPr>
              <a:t>objectAtIndexPath:indexPath</a:t>
            </a:r>
            <a:r>
              <a:rPr lang="en-US" sz="2000" dirty="0">
                <a:latin typeface="Andale Mono"/>
                <a:cs typeface="Andale Mono"/>
              </a:rPr>
              <a:t>];</a:t>
            </a:r>
          </a:p>
          <a:p>
            <a:pPr marL="119062" indent="0">
              <a:buNone/>
            </a:pPr>
            <a:endParaRPr lang="en-US" sz="2000" dirty="0">
              <a:latin typeface="Andale Mono"/>
              <a:cs typeface="Andale Mono"/>
            </a:endParaRPr>
          </a:p>
          <a:p>
            <a:pPr marL="119062" indent="0">
              <a:buNone/>
            </a:pPr>
            <a:r>
              <a:rPr lang="en-US" sz="2000" dirty="0" err="1" smtClean="0">
                <a:latin typeface="Andale Mono"/>
                <a:cs typeface="Andale Mono"/>
              </a:rPr>
              <a:t>ActressDetailViewController</a:t>
            </a:r>
            <a:r>
              <a:rPr lang="en-US" sz="2000" dirty="0" smtClean="0">
                <a:latin typeface="Andale Mono"/>
                <a:cs typeface="Andale Mono"/>
              </a:rPr>
              <a:t> </a:t>
            </a:r>
            <a:r>
              <a:rPr lang="en-US" sz="2000" dirty="0">
                <a:latin typeface="Andale Mono"/>
                <a:cs typeface="Andale Mono"/>
              </a:rPr>
              <a:t>*</a:t>
            </a:r>
            <a:r>
              <a:rPr lang="en-US" sz="2000" dirty="0" err="1">
                <a:latin typeface="Andale Mono"/>
                <a:cs typeface="Andale Mono"/>
              </a:rPr>
              <a:t>advc</a:t>
            </a:r>
            <a:r>
              <a:rPr lang="en-US" sz="2000" dirty="0">
                <a:latin typeface="Andale Mono"/>
                <a:cs typeface="Andale Mono"/>
              </a:rPr>
              <a:t>=[[</a:t>
            </a:r>
            <a:r>
              <a:rPr lang="en-US" sz="2000" dirty="0" err="1">
                <a:latin typeface="Andale Mono"/>
                <a:cs typeface="Andale Mono"/>
              </a:rPr>
              <a:t>ActressDetailViewController</a:t>
            </a:r>
            <a:r>
              <a:rPr lang="en-US" sz="2000" dirty="0">
                <a:latin typeface="Andale Mono"/>
                <a:cs typeface="Andale Mono"/>
              </a:rPr>
              <a:t> alloc] init]</a:t>
            </a:r>
            <a:r>
              <a:rPr lang="en-US" sz="2000" dirty="0" smtClean="0">
                <a:latin typeface="Andale Mono"/>
                <a:cs typeface="Andale Mono"/>
              </a:rPr>
              <a:t>;</a:t>
            </a:r>
          </a:p>
          <a:p>
            <a:pPr marL="119062" indent="0">
              <a:buNone/>
            </a:pPr>
            <a:endParaRPr lang="en-US" sz="2000" dirty="0">
              <a:latin typeface="Andale Mono"/>
              <a:cs typeface="Andale Mono"/>
            </a:endParaRPr>
          </a:p>
          <a:p>
            <a:pPr marL="119062" indent="0">
              <a:buNone/>
            </a:pPr>
            <a:r>
              <a:rPr lang="en-US" sz="2000" dirty="0" err="1" smtClean="0">
                <a:latin typeface="Andale Mono"/>
                <a:cs typeface="Andale Mono"/>
              </a:rPr>
              <a:t>ActressDetailViewController.actressData</a:t>
            </a:r>
            <a:r>
              <a:rPr lang="en-US" sz="2000" dirty="0">
                <a:latin typeface="Andale Mono"/>
                <a:cs typeface="Andale Mono"/>
              </a:rPr>
              <a:t>= </a:t>
            </a:r>
            <a:r>
              <a:rPr lang="en-US" sz="2000" dirty="0" err="1">
                <a:latin typeface="Andale Mono"/>
                <a:cs typeface="Andale Mono"/>
              </a:rPr>
              <a:t>actressData</a:t>
            </a:r>
            <a:r>
              <a:rPr lang="en-US" sz="2000" dirty="0">
                <a:latin typeface="Andale Mono"/>
                <a:cs typeface="Andale Mono"/>
              </a:rPr>
              <a:t>;</a:t>
            </a:r>
          </a:p>
          <a:p>
            <a:pPr marL="119062" indent="0">
              <a:buNone/>
            </a:pPr>
            <a:r>
              <a:rPr lang="en-US" sz="2000" dirty="0">
                <a:latin typeface="Andale Mono"/>
                <a:cs typeface="Andale Mono"/>
              </a:rPr>
              <a:t>    </a:t>
            </a:r>
            <a:r>
              <a:rPr lang="en-US" sz="2000" dirty="0" err="1">
                <a:latin typeface="Andale Mono"/>
                <a:cs typeface="Andale Mono"/>
              </a:rPr>
              <a:t>self.actressDetailViewController</a:t>
            </a:r>
            <a:r>
              <a:rPr lang="en-US" sz="2000" dirty="0">
                <a:latin typeface="Andale Mono"/>
                <a:cs typeface="Andale Mono"/>
              </a:rPr>
              <a:t>= advice</a:t>
            </a:r>
            <a:r>
              <a:rPr lang="en-US" sz="2000" dirty="0" smtClean="0">
                <a:latin typeface="Andale Mono"/>
                <a:cs typeface="Andale Mono"/>
              </a:rPr>
              <a:t>;</a:t>
            </a:r>
            <a:endParaRPr lang="en-US" sz="2000" dirty="0">
              <a:latin typeface="Andale Mono"/>
              <a:cs typeface="Andale Mono"/>
            </a:endParaRPr>
          </a:p>
          <a:p>
            <a:pPr marL="119062" indent="0">
              <a:buNone/>
            </a:pPr>
            <a:r>
              <a:rPr lang="en-US" sz="2000" dirty="0" smtClean="0">
                <a:latin typeface="Andale Mono"/>
                <a:cs typeface="Andale Mono"/>
              </a:rPr>
              <a:t>[</a:t>
            </a:r>
            <a:r>
              <a:rPr lang="en-US" sz="2000" dirty="0" err="1">
                <a:latin typeface="Andale Mono"/>
                <a:cs typeface="Andale Mono"/>
              </a:rPr>
              <a:t>self.navigationController</a:t>
            </a:r>
            <a:r>
              <a:rPr lang="en-US" sz="2000" dirty="0">
                <a:latin typeface="Andale Mono"/>
                <a:cs typeface="Andale Mono"/>
              </a:rPr>
              <a:t> </a:t>
            </a:r>
            <a:r>
              <a:rPr lang="en-US" sz="2000" dirty="0" err="1">
                <a:latin typeface="Andale Mono"/>
                <a:cs typeface="Andale Mono"/>
              </a:rPr>
              <a:t>pushViewController</a:t>
            </a:r>
            <a:r>
              <a:rPr lang="en-US" sz="2000" dirty="0">
                <a:latin typeface="Andale Mono"/>
                <a:cs typeface="Andale Mono"/>
              </a:rPr>
              <a:t>: </a:t>
            </a:r>
            <a:r>
              <a:rPr lang="en-US" sz="2000" dirty="0" err="1">
                <a:latin typeface="Andale Mono"/>
                <a:cs typeface="Andale Mono"/>
              </a:rPr>
              <a:t>advc</a:t>
            </a:r>
            <a:r>
              <a:rPr lang="en-US" sz="2000" dirty="0">
                <a:latin typeface="Andale Mono"/>
                <a:cs typeface="Andale Mono"/>
              </a:rPr>
              <a:t> </a:t>
            </a:r>
            <a:r>
              <a:rPr lang="en-US" sz="2000" dirty="0" err="1">
                <a:latin typeface="Andale Mono"/>
                <a:cs typeface="Andale Mono"/>
              </a:rPr>
              <a:t>animated:no</a:t>
            </a:r>
            <a:r>
              <a:rPr lang="en-US" sz="2000" dirty="0">
                <a:latin typeface="Andale Mono"/>
                <a:cs typeface="Andale Mono"/>
              </a:rPr>
              <a:t>]</a:t>
            </a:r>
            <a:r>
              <a:rPr lang="en-US" sz="2000" dirty="0" smtClean="0">
                <a:latin typeface="Andale Mono"/>
                <a:cs typeface="Andale Mono"/>
              </a:rPr>
              <a:t>;</a:t>
            </a:r>
          </a:p>
          <a:p>
            <a:pPr marL="119062" indent="0">
              <a:buNone/>
            </a:pPr>
            <a:endParaRPr lang="en-US" sz="2000" dirty="0">
              <a:latin typeface="Andale Mono"/>
              <a:cs typeface="Andale Mono"/>
            </a:endParaRPr>
          </a:p>
          <a:p>
            <a:pPr marL="119062" indent="0">
              <a:buNone/>
            </a:pPr>
            <a:r>
              <a:rPr lang="en-US" sz="2000" dirty="0" smtClean="0">
                <a:latin typeface="Andale Mono"/>
                <a:cs typeface="Andale Mono"/>
              </a:rPr>
              <a:t>[</a:t>
            </a:r>
            <a:r>
              <a:rPr lang="en-US" sz="2000" dirty="0" err="1">
                <a:latin typeface="Andale Mono"/>
                <a:cs typeface="Andale Mono"/>
              </a:rPr>
              <a:t>advc</a:t>
            </a:r>
            <a:r>
              <a:rPr lang="en-US" sz="2000" dirty="0">
                <a:latin typeface="Andale Mono"/>
                <a:cs typeface="Andale Mono"/>
              </a:rPr>
              <a:t> release]; </a:t>
            </a:r>
          </a:p>
          <a:p>
            <a:pPr marL="119062" indent="0">
              <a:buNone/>
            </a:pPr>
            <a:endParaRPr lang="en-US" sz="2000" dirty="0">
              <a:latin typeface="Andale Mono"/>
              <a:cs typeface="Andale Mono"/>
            </a:endParaRPr>
          </a:p>
          <a:p>
            <a:pPr marL="119062" indent="0">
              <a:buNone/>
            </a:pPr>
            <a:endParaRPr lang="en-US" sz="2000" dirty="0">
              <a:latin typeface="Andale Mono"/>
              <a:cs typeface="Andale Mono"/>
            </a:endParaRPr>
          </a:p>
          <a:p>
            <a:pPr marL="119062" indent="0">
              <a:buNone/>
            </a:pPr>
            <a:r>
              <a:rPr lang="en-US" sz="2000" dirty="0">
                <a:latin typeface="Andale Mono"/>
                <a:cs typeface="Andale Mono"/>
              </a:rPr>
              <a:t>}</a:t>
            </a:r>
          </a:p>
        </p:txBody>
      </p:sp>
      <p:pic>
        <p:nvPicPr>
          <p:cNvPr id="4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  <p:pic>
        <p:nvPicPr>
          <p:cNvPr id="5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20596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_#$!@%!#__my favorite heroin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2656"/>
            <a:ext cx="4064000" cy="6096000"/>
          </a:xfrm>
          <a:prstGeom prst="rect">
            <a:avLst/>
          </a:prstGeom>
        </p:spPr>
      </p:pic>
      <p:pic>
        <p:nvPicPr>
          <p:cNvPr id="3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  <p:pic>
        <p:nvPicPr>
          <p:cNvPr id="4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9037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52"/>
            <a:ext cx="8229600" cy="65627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Delegates and Notifications</a:t>
            </a:r>
            <a:b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IN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27651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of  rules to communicate between the objects.</a:t>
            </a:r>
          </a:p>
          <a:p>
            <a:endParaRPr lang="en-US" dirty="0" smtClean="0"/>
          </a:p>
          <a:p>
            <a:r>
              <a:rPr lang="en-US" dirty="0" smtClean="0"/>
              <a:t>Its similar to java interface.</a:t>
            </a:r>
          </a:p>
          <a:p>
            <a:endParaRPr lang="en-US" dirty="0" smtClean="0"/>
          </a:p>
          <a:p>
            <a:r>
              <a:rPr lang="en-US" dirty="0" smtClean="0"/>
              <a:t>It avoids </a:t>
            </a:r>
            <a:r>
              <a:rPr lang="en-US" dirty="0" err="1" smtClean="0"/>
              <a:t>subclassing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It  </a:t>
            </a:r>
            <a:r>
              <a:rPr lang="en-US" dirty="0"/>
              <a:t>allows two classes distantly  related by inheritance to communicate with </a:t>
            </a:r>
            <a:r>
              <a:rPr lang="en-US" dirty="0" smtClean="0"/>
              <a:t>others.</a:t>
            </a:r>
          </a:p>
          <a:p>
            <a:endParaRPr lang="en-US" dirty="0"/>
          </a:p>
        </p:txBody>
      </p:sp>
      <p:pic>
        <p:nvPicPr>
          <p:cNvPr id="4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  <p:pic>
        <p:nvPicPr>
          <p:cNvPr id="5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05844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/>
            </a:r>
            <a:b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What is Delegate?</a:t>
            </a:r>
            <a:b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IN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867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Powerful Design Pattern which preserves MVC structure</a:t>
            </a:r>
            <a:r>
              <a:rPr lang="en-US" dirty="0" smtClean="0">
                <a:latin typeface="Corbel" charset="0"/>
              </a:rPr>
              <a:t>.</a:t>
            </a:r>
          </a:p>
          <a:p>
            <a:pPr eaLnBrk="1" hangingPunct="1"/>
            <a:endParaRPr lang="en-US" dirty="0">
              <a:latin typeface="Corbel" charset="0"/>
            </a:endParaRPr>
          </a:p>
          <a:p>
            <a:pPr eaLnBrk="1" hangingPunct="1"/>
            <a:r>
              <a:rPr lang="en-US" dirty="0" smtClean="0">
                <a:latin typeface="Corbel" charset="0"/>
              </a:rPr>
              <a:t>It s mainly used to communicate between the two objects.</a:t>
            </a:r>
          </a:p>
          <a:p>
            <a:pPr eaLnBrk="1" hangingPunct="1"/>
            <a:endParaRPr lang="en-US" dirty="0" smtClean="0">
              <a:latin typeface="Corbel" charset="0"/>
            </a:endParaRPr>
          </a:p>
          <a:p>
            <a:pPr eaLnBrk="1" hangingPunct="1"/>
            <a:r>
              <a:rPr lang="en-US" dirty="0" smtClean="0">
                <a:latin typeface="Corbel" charset="0"/>
              </a:rPr>
              <a:t>Delegate  is implemented using a protocol.</a:t>
            </a:r>
            <a:endParaRPr lang="en-US" dirty="0">
              <a:latin typeface="Corbel" charset="0"/>
            </a:endParaRPr>
          </a:p>
        </p:txBody>
      </p:sp>
      <p:pic>
        <p:nvPicPr>
          <p:cNvPr id="28676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/>
            </a:r>
            <a:b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How does Delegate Work?</a:t>
            </a:r>
            <a:b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IN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9699" name="Content Placeholder 3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975"/>
          </a:xfrm>
        </p:spPr>
        <p:txBody>
          <a:bodyPr/>
          <a:lstStyle/>
          <a:p>
            <a:pPr eaLnBrk="1" hangingPunct="1">
              <a:buFont typeface="Wingdings 2" charset="0"/>
              <a:buNone/>
            </a:pPr>
            <a:endParaRPr lang="en-US" dirty="0">
              <a:latin typeface="Corbel" charset="0"/>
            </a:endParaRPr>
          </a:p>
          <a:p>
            <a:pPr eaLnBrk="1" hangingPunct="1"/>
            <a:r>
              <a:rPr lang="en-US" dirty="0">
                <a:latin typeface="Corbel" charset="0"/>
              </a:rPr>
              <a:t>The delegating class has an outlet or property, usually one that is named delegate</a:t>
            </a:r>
            <a:r>
              <a:rPr lang="en-US" dirty="0" smtClean="0">
                <a:latin typeface="Corbel" charset="0"/>
              </a:rPr>
              <a:t>.</a:t>
            </a:r>
            <a:endParaRPr lang="en-US" dirty="0">
              <a:latin typeface="Corbel" charset="0"/>
            </a:endParaRPr>
          </a:p>
          <a:p>
            <a:pPr eaLnBrk="1" hangingPunct="1"/>
            <a:r>
              <a:rPr lang="en-US" dirty="0">
                <a:latin typeface="Corbel" charset="0"/>
              </a:rPr>
              <a:t>During an event, Delegating object sends the Message to delegate.</a:t>
            </a:r>
          </a:p>
          <a:p>
            <a:pPr eaLnBrk="1" hangingPunct="1"/>
            <a:r>
              <a:rPr lang="en-US" dirty="0">
                <a:latin typeface="Corbel" charset="0"/>
              </a:rPr>
              <a:t>Message is sent only if the delegate implements the method.</a:t>
            </a:r>
          </a:p>
          <a:p>
            <a:pPr eaLnBrk="1" hangingPunct="1"/>
            <a:r>
              <a:rPr lang="en-US" dirty="0">
                <a:latin typeface="Corbel" charset="0"/>
              </a:rPr>
              <a:t>One-to-One Communication Path </a:t>
            </a:r>
          </a:p>
          <a:p>
            <a:pPr eaLnBrk="1" hangingPunct="1"/>
            <a:endParaRPr lang="en-US" dirty="0">
              <a:latin typeface="Corbel" charset="0"/>
            </a:endParaRPr>
          </a:p>
        </p:txBody>
      </p:sp>
      <p:pic>
        <p:nvPicPr>
          <p:cNvPr id="29700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1-21 at 4.55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572500" cy="4965700"/>
          </a:xfrm>
          <a:prstGeom prst="rect">
            <a:avLst/>
          </a:prstGeom>
        </p:spPr>
      </p:pic>
      <p:pic>
        <p:nvPicPr>
          <p:cNvPr id="3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  <p:pic>
        <p:nvPicPr>
          <p:cNvPr id="4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93897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Notifications</a:t>
            </a:r>
            <a:endParaRPr lang="en-IN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3072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charset="0"/>
              <a:buNone/>
            </a:pPr>
            <a:endParaRPr lang="en-US" dirty="0">
              <a:latin typeface="Corbel" charset="0"/>
            </a:endParaRPr>
          </a:p>
          <a:p>
            <a:pPr eaLnBrk="1" hangingPunct="1"/>
            <a:r>
              <a:rPr lang="en-US" dirty="0">
                <a:latin typeface="Corbel" charset="0"/>
              </a:rPr>
              <a:t>Broadcast model= One-to-many</a:t>
            </a:r>
          </a:p>
          <a:p>
            <a:pPr eaLnBrk="1" hangingPunct="1"/>
            <a:endParaRPr lang="en-US" dirty="0">
              <a:latin typeface="Corbel" charset="0"/>
            </a:endParaRPr>
          </a:p>
          <a:p>
            <a:pPr eaLnBrk="1" hangingPunct="1"/>
            <a:r>
              <a:rPr lang="en-US" dirty="0" smtClean="0">
                <a:latin typeface="Corbel" charset="0"/>
              </a:rPr>
              <a:t>Sent Application – wide , not to a specific class.</a:t>
            </a:r>
            <a:endParaRPr lang="en-US" dirty="0">
              <a:latin typeface="Corbel" charset="0"/>
            </a:endParaRPr>
          </a:p>
          <a:p>
            <a:pPr eaLnBrk="1" hangingPunct="1"/>
            <a:endParaRPr lang="en-US" dirty="0">
              <a:latin typeface="Corbel" charset="0"/>
            </a:endParaRPr>
          </a:p>
        </p:txBody>
      </p:sp>
      <p:pic>
        <p:nvPicPr>
          <p:cNvPr id="30724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Notification </a:t>
            </a:r>
            <a:br>
              <a:rPr lang="en-US" dirty="0" smtClean="0"/>
            </a:br>
            <a:r>
              <a:rPr lang="en-US" dirty="0" smtClean="0"/>
              <a:t>Work?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Simple Mechanism</a:t>
            </a:r>
            <a:r>
              <a:rPr lang="en-US" dirty="0" smtClean="0">
                <a:latin typeface="Corbel" charset="0"/>
              </a:rPr>
              <a:t>.</a:t>
            </a:r>
          </a:p>
          <a:p>
            <a:pPr eaLnBrk="1" hangingPunct="1"/>
            <a:endParaRPr lang="en-US" dirty="0">
              <a:latin typeface="Corbel" charset="0"/>
            </a:endParaRPr>
          </a:p>
          <a:p>
            <a:pPr eaLnBrk="1" hangingPunct="1"/>
            <a:r>
              <a:rPr lang="en-US" dirty="0" smtClean="0">
                <a:latin typeface="Corbel" charset="0"/>
              </a:rPr>
              <a:t>Process has an object called notification center.</a:t>
            </a:r>
            <a:endParaRPr lang="en-US" dirty="0">
              <a:latin typeface="Corbel" charset="0"/>
            </a:endParaRPr>
          </a:p>
          <a:p>
            <a:pPr eaLnBrk="1" hangingPunct="1"/>
            <a:r>
              <a:rPr lang="en-US" dirty="0">
                <a:latin typeface="Corbel" charset="0"/>
              </a:rPr>
              <a:t>Objects register with the notification </a:t>
            </a:r>
            <a:r>
              <a:rPr lang="en-US" dirty="0" err="1">
                <a:latin typeface="Corbel" charset="0"/>
              </a:rPr>
              <a:t>centre</a:t>
            </a:r>
            <a:r>
              <a:rPr lang="en-US" dirty="0">
                <a:latin typeface="Corbel" charset="0"/>
              </a:rPr>
              <a:t> in order to be notified </a:t>
            </a:r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  <p:pic>
        <p:nvPicPr>
          <p:cNvPr id="7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55376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I want all features on my App!! </a:t>
            </a:r>
            <a:b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IN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10243" name="Subtitle 4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>
              <a:latin typeface="Corbel" charset="0"/>
            </a:endParaRPr>
          </a:p>
        </p:txBody>
      </p:sp>
      <p:pic>
        <p:nvPicPr>
          <p:cNvPr id="10244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bje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2936"/>
            <a:ext cx="1782198" cy="1296144"/>
          </a:xfrm>
          <a:prstGeom prst="rect">
            <a:avLst/>
          </a:prstGeom>
        </p:spPr>
      </p:pic>
      <p:pic>
        <p:nvPicPr>
          <p:cNvPr id="3" name="Picture 2" descr="notification cent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24944"/>
            <a:ext cx="1632181" cy="1224136"/>
          </a:xfrm>
          <a:prstGeom prst="rect">
            <a:avLst/>
          </a:prstGeom>
        </p:spPr>
      </p:pic>
      <p:pic>
        <p:nvPicPr>
          <p:cNvPr id="4" name="Picture 3" descr="arr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429000"/>
            <a:ext cx="1524000" cy="190500"/>
          </a:xfrm>
          <a:prstGeom prst="rect">
            <a:avLst/>
          </a:prstGeom>
        </p:spPr>
      </p:pic>
      <p:pic>
        <p:nvPicPr>
          <p:cNvPr id="5" name="Picture 4" descr="3in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28800"/>
            <a:ext cx="2835331" cy="4005064"/>
          </a:xfrm>
          <a:prstGeom prst="rect">
            <a:avLst/>
          </a:prstGeom>
        </p:spPr>
      </p:pic>
      <p:pic>
        <p:nvPicPr>
          <p:cNvPr id="6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  <p:pic>
        <p:nvPicPr>
          <p:cNvPr id="7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89725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Memory Management</a:t>
            </a:r>
            <a:endParaRPr lang="en-IN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3481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charset="0"/>
              <a:buNone/>
            </a:pPr>
            <a:r>
              <a:rPr lang="en-US" b="1" dirty="0">
                <a:latin typeface="Corbel" charset="0"/>
              </a:rPr>
              <a:t> </a:t>
            </a:r>
            <a:endParaRPr lang="en-US" dirty="0">
              <a:latin typeface="Corbel" charset="0"/>
            </a:endParaRPr>
          </a:p>
          <a:p>
            <a:pPr eaLnBrk="1" hangingPunct="1"/>
            <a:r>
              <a:rPr lang="en-US" dirty="0" smtClean="0">
                <a:latin typeface="Corbel" charset="0"/>
              </a:rPr>
              <a:t>3  </a:t>
            </a:r>
            <a:r>
              <a:rPr lang="en-US" dirty="0">
                <a:latin typeface="Corbel" charset="0"/>
              </a:rPr>
              <a:t>important things.</a:t>
            </a:r>
          </a:p>
          <a:p>
            <a:pPr lvl="1" eaLnBrk="1" hangingPunct="1"/>
            <a:r>
              <a:rPr lang="en-US" dirty="0">
                <a:latin typeface="Corbel" charset="0"/>
              </a:rPr>
              <a:t>Problem identification.</a:t>
            </a:r>
          </a:p>
          <a:p>
            <a:pPr lvl="1" eaLnBrk="1" hangingPunct="1"/>
            <a:r>
              <a:rPr lang="en-US" dirty="0">
                <a:latin typeface="Corbel" charset="0"/>
              </a:rPr>
              <a:t>Analysis Tools</a:t>
            </a:r>
            <a:r>
              <a:rPr lang="en-US" dirty="0" smtClean="0">
                <a:latin typeface="Corbel" charset="0"/>
              </a:rPr>
              <a:t>.</a:t>
            </a:r>
          </a:p>
          <a:p>
            <a:pPr lvl="1" eaLnBrk="1" hangingPunct="1"/>
            <a:r>
              <a:rPr lang="en-US" dirty="0" smtClean="0">
                <a:latin typeface="Corbel" charset="0"/>
              </a:rPr>
              <a:t>Handling in </a:t>
            </a:r>
            <a:r>
              <a:rPr lang="en-US" dirty="0" err="1" smtClean="0">
                <a:latin typeface="Corbel" charset="0"/>
              </a:rPr>
              <a:t>ViewControllers</a:t>
            </a:r>
            <a:endParaRPr lang="en-US" dirty="0">
              <a:latin typeface="Corbel" charset="0"/>
            </a:endParaRPr>
          </a:p>
        </p:txBody>
      </p:sp>
      <p:pic>
        <p:nvPicPr>
          <p:cNvPr id="34820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/>
            </a:r>
            <a:b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Identify the problems</a:t>
            </a:r>
            <a:b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IN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3584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Check for crashes.</a:t>
            </a:r>
          </a:p>
          <a:p>
            <a:pPr eaLnBrk="1" hangingPunct="1"/>
            <a:r>
              <a:rPr lang="en-US" dirty="0" err="1">
                <a:latin typeface="Corbel" charset="0"/>
              </a:rPr>
              <a:t>CrashLogs</a:t>
            </a:r>
            <a:r>
              <a:rPr lang="en-US" dirty="0">
                <a:latin typeface="Corbel" charset="0"/>
              </a:rPr>
              <a:t> without </a:t>
            </a:r>
            <a:r>
              <a:rPr lang="en-US" dirty="0" err="1">
                <a:latin typeface="Corbel" charset="0"/>
              </a:rPr>
              <a:t>backtrace</a:t>
            </a:r>
            <a:r>
              <a:rPr lang="en-US" dirty="0">
                <a:latin typeface="Corbel" charset="0"/>
              </a:rPr>
              <a:t>.</a:t>
            </a:r>
          </a:p>
          <a:p>
            <a:pPr eaLnBrk="1" hangingPunct="1"/>
            <a:r>
              <a:rPr lang="en-US" dirty="0">
                <a:latin typeface="Corbel" charset="0"/>
              </a:rPr>
              <a:t>Messages in the Console</a:t>
            </a:r>
          </a:p>
        </p:txBody>
      </p:sp>
      <p:pic>
        <p:nvPicPr>
          <p:cNvPr id="35844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Analysis Tools</a:t>
            </a:r>
            <a:endParaRPr lang="en-IN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3686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charset="0"/>
              <a:buNone/>
            </a:pPr>
            <a:endParaRPr lang="en-US" dirty="0">
              <a:latin typeface="Corbel" charset="0"/>
            </a:endParaRPr>
          </a:p>
          <a:p>
            <a:pPr eaLnBrk="1" hangingPunct="1"/>
            <a:r>
              <a:rPr lang="en-US" b="1" dirty="0">
                <a:latin typeface="Corbel" charset="0"/>
              </a:rPr>
              <a:t>How much memory is utilized in runtime</a:t>
            </a:r>
            <a:endParaRPr lang="en-US" dirty="0">
              <a:latin typeface="Corbel" charset="0"/>
            </a:endParaRPr>
          </a:p>
          <a:p>
            <a:pPr eaLnBrk="1" hangingPunct="1"/>
            <a:r>
              <a:rPr lang="en-US" b="1" dirty="0">
                <a:latin typeface="Corbel" charset="0"/>
              </a:rPr>
              <a:t>Analysis tools can be used on Simulator too</a:t>
            </a:r>
            <a:endParaRPr lang="en-US" dirty="0">
              <a:latin typeface="Corbel" charset="0"/>
            </a:endParaRPr>
          </a:p>
          <a:p>
            <a:pPr eaLnBrk="1" hangingPunct="1">
              <a:buFont typeface="Wingdings 2" charset="0"/>
              <a:buNone/>
            </a:pPr>
            <a:endParaRPr lang="en-US" dirty="0">
              <a:latin typeface="Corbel" charset="0"/>
            </a:endParaRPr>
          </a:p>
        </p:txBody>
      </p:sp>
      <p:pic>
        <p:nvPicPr>
          <p:cNvPr id="36868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Tools</a:t>
            </a:r>
            <a:endParaRPr lang="en-US" dirty="0"/>
          </a:p>
        </p:txBody>
      </p:sp>
      <p:pic>
        <p:nvPicPr>
          <p:cNvPr id="4" name="Content Placeholder 3" descr="Screen shot 2011-01-17 at 9.27.4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838" b="19838"/>
          <a:stretch>
            <a:fillRect/>
          </a:stretch>
        </p:blipFill>
        <p:spPr/>
      </p:pic>
      <p:pic>
        <p:nvPicPr>
          <p:cNvPr id="6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80776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1-17 at 9.33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pic>
        <p:nvPicPr>
          <p:cNvPr id="3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33910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 err="1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Xcode</a:t>
            </a:r>
            <a: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Static Analysis</a:t>
            </a:r>
            <a:endParaRPr lang="en-IN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3789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charset="0"/>
              <a:buNone/>
            </a:pPr>
            <a:endParaRPr lang="en-US" dirty="0">
              <a:latin typeface="Corbel" charset="0"/>
            </a:endParaRPr>
          </a:p>
          <a:p>
            <a:pPr eaLnBrk="1" hangingPunct="1"/>
            <a:r>
              <a:rPr lang="en-US" dirty="0">
                <a:latin typeface="Corbel" charset="0"/>
              </a:rPr>
              <a:t>Snow Leopard</a:t>
            </a:r>
          </a:p>
          <a:p>
            <a:pPr eaLnBrk="1" hangingPunct="1"/>
            <a:r>
              <a:rPr lang="en-US" dirty="0">
                <a:latin typeface="Corbel" charset="0"/>
              </a:rPr>
              <a:t>Resolves retain/ release cycle</a:t>
            </a:r>
          </a:p>
          <a:p>
            <a:pPr eaLnBrk="1" hangingPunct="1"/>
            <a:r>
              <a:rPr lang="en-US" dirty="0">
                <a:latin typeface="Corbel" charset="0"/>
              </a:rPr>
              <a:t>Manual Verification Essential</a:t>
            </a:r>
          </a:p>
        </p:txBody>
      </p:sp>
      <p:pic>
        <p:nvPicPr>
          <p:cNvPr id="37892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             In  View Controllers</a:t>
            </a:r>
            <a:r>
              <a:rPr lang="en-IN" sz="4000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/>
            </a:r>
            <a:br>
              <a:rPr lang="en-IN" sz="4000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IN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Basic Building Blocks of an App.</a:t>
            </a:r>
            <a:endParaRPr lang="en-US" sz="2400" dirty="0">
              <a:latin typeface="Corbel" charset="0"/>
            </a:endParaRPr>
          </a:p>
          <a:p>
            <a:pPr eaLnBrk="1" hangingPunct="1"/>
            <a:r>
              <a:rPr lang="en-US" dirty="0">
                <a:latin typeface="Corbel" charset="0"/>
              </a:rPr>
              <a:t>Responds to Memory Warnings</a:t>
            </a:r>
            <a:r>
              <a:rPr lang="en-US" dirty="0" smtClean="0">
                <a:latin typeface="Corbel" charset="0"/>
              </a:rPr>
              <a:t>.</a:t>
            </a:r>
          </a:p>
          <a:p>
            <a:pPr eaLnBrk="1" hangingPunct="1"/>
            <a:endParaRPr lang="en-US" sz="2400" dirty="0">
              <a:latin typeface="Corbel" charset="0"/>
            </a:endParaRPr>
          </a:p>
          <a:p>
            <a:pPr marL="119062" indent="0">
              <a:lnSpc>
                <a:spcPct val="80000"/>
              </a:lnSpc>
              <a:buNone/>
            </a:pPr>
            <a:r>
              <a:rPr lang="en-US" sz="1900" dirty="0">
                <a:latin typeface="Andale Mono"/>
                <a:cs typeface="Andale Mono"/>
              </a:rPr>
              <a:t>-(void)</a:t>
            </a:r>
            <a:r>
              <a:rPr lang="en-US" sz="1900" dirty="0" err="1">
                <a:latin typeface="Andale Mono"/>
                <a:cs typeface="Andale Mono"/>
              </a:rPr>
              <a:t>didReceiveMemoryWarning</a:t>
            </a:r>
            <a:r>
              <a:rPr lang="en-US" sz="1900" dirty="0">
                <a:latin typeface="Andale Mono"/>
                <a:cs typeface="Andale Mono"/>
              </a:rPr>
              <a:t>		</a:t>
            </a:r>
          </a:p>
          <a:p>
            <a:pPr marL="119062" indent="0">
              <a:lnSpc>
                <a:spcPct val="80000"/>
              </a:lnSpc>
              <a:buNone/>
            </a:pPr>
            <a:r>
              <a:rPr lang="en-US" sz="1900" dirty="0">
                <a:latin typeface="Andale Mono"/>
                <a:cs typeface="Andale Mono"/>
              </a:rPr>
              <a:t>{</a:t>
            </a:r>
          </a:p>
          <a:p>
            <a:pPr marL="119062" indent="0">
              <a:lnSpc>
                <a:spcPct val="80000"/>
              </a:lnSpc>
              <a:buNone/>
            </a:pPr>
            <a:endParaRPr lang="en-US" sz="1900" dirty="0">
              <a:latin typeface="Andale Mono"/>
              <a:cs typeface="Andale Mono"/>
            </a:endParaRPr>
          </a:p>
          <a:p>
            <a:pPr marL="119062" indent="0">
              <a:lnSpc>
                <a:spcPct val="80000"/>
              </a:lnSpc>
              <a:buNone/>
            </a:pPr>
            <a:r>
              <a:rPr lang="en-US" sz="1900" dirty="0" smtClean="0">
                <a:latin typeface="Andale Mono"/>
                <a:cs typeface="Andale Mono"/>
              </a:rPr>
              <a:t>}</a:t>
            </a:r>
          </a:p>
          <a:p>
            <a:pPr marL="119062" indent="0">
              <a:lnSpc>
                <a:spcPct val="80000"/>
              </a:lnSpc>
              <a:buNone/>
            </a:pPr>
            <a:endParaRPr lang="en-US" sz="1900" dirty="0">
              <a:latin typeface="Andale Mono"/>
              <a:cs typeface="Andale Mono"/>
            </a:endParaRPr>
          </a:p>
          <a:p>
            <a:pPr marL="119062" indent="0">
              <a:lnSpc>
                <a:spcPct val="80000"/>
              </a:lnSpc>
              <a:buNone/>
            </a:pPr>
            <a:endParaRPr lang="en-US" sz="1900" dirty="0">
              <a:latin typeface="Andale Mono"/>
              <a:cs typeface="Andale Mono"/>
            </a:endParaRPr>
          </a:p>
          <a:p>
            <a:pPr marL="119062" indent="0">
              <a:lnSpc>
                <a:spcPct val="80000"/>
              </a:lnSpc>
              <a:buNone/>
            </a:pPr>
            <a:r>
              <a:rPr lang="en-US" sz="1900" dirty="0">
                <a:latin typeface="Andale Mono"/>
                <a:cs typeface="Andale Mono"/>
              </a:rPr>
              <a:t>-(void)</a:t>
            </a:r>
            <a:r>
              <a:rPr lang="en-US" sz="1900" dirty="0" err="1">
                <a:latin typeface="Andale Mono"/>
                <a:cs typeface="Andale Mono"/>
              </a:rPr>
              <a:t>viewDidUnload</a:t>
            </a:r>
            <a:endParaRPr lang="en-US" sz="1900" dirty="0">
              <a:latin typeface="Andale Mono"/>
              <a:cs typeface="Andale Mono"/>
            </a:endParaRPr>
          </a:p>
          <a:p>
            <a:pPr marL="119062" indent="0">
              <a:lnSpc>
                <a:spcPct val="80000"/>
              </a:lnSpc>
              <a:buNone/>
            </a:pPr>
            <a:r>
              <a:rPr lang="en-US" sz="1900" dirty="0">
                <a:latin typeface="Andale Mono"/>
                <a:cs typeface="Andale Mono"/>
              </a:rPr>
              <a:t>{ </a:t>
            </a:r>
          </a:p>
          <a:p>
            <a:pPr marL="119062" indent="0">
              <a:lnSpc>
                <a:spcPct val="80000"/>
              </a:lnSpc>
              <a:buNone/>
            </a:pPr>
            <a:r>
              <a:rPr lang="en-US" sz="1900" dirty="0">
                <a:latin typeface="Andale Mono"/>
                <a:cs typeface="Andale Mono"/>
              </a:rPr>
              <a:t>}</a:t>
            </a:r>
          </a:p>
          <a:p>
            <a:pPr eaLnBrk="1" hangingPunct="1"/>
            <a:endParaRPr lang="en-US" dirty="0">
              <a:latin typeface="Corbel" charset="0"/>
            </a:endParaRPr>
          </a:p>
        </p:txBody>
      </p:sp>
      <p:pic>
        <p:nvPicPr>
          <p:cNvPr id="39940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Tuning performance &amp; UI responsiveness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Block the Main Thread.</a:t>
            </a:r>
          </a:p>
          <a:p>
            <a:endParaRPr lang="en-US" dirty="0"/>
          </a:p>
          <a:p>
            <a:r>
              <a:rPr lang="en-US" dirty="0" smtClean="0"/>
              <a:t>Use memory efficiently.</a:t>
            </a:r>
          </a:p>
          <a:p>
            <a:endParaRPr lang="en-US" dirty="0"/>
          </a:p>
          <a:p>
            <a:r>
              <a:rPr lang="en-US" dirty="0"/>
              <a:t>Observing Low-Memory </a:t>
            </a:r>
            <a:r>
              <a:rPr lang="en-US" dirty="0" smtClean="0"/>
              <a:t>Warnings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  <p:pic>
        <p:nvPicPr>
          <p:cNvPr id="5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32667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431026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  <p:pic>
        <p:nvPicPr>
          <p:cNvPr id="6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32667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Topics</a:t>
            </a:r>
            <a:b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IN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 2" charset="0"/>
              <a:buNone/>
            </a:pPr>
            <a:endParaRPr lang="en-US" dirty="0">
              <a:latin typeface="Corbel" charset="0"/>
            </a:endParaRPr>
          </a:p>
          <a:p>
            <a:pPr eaLnBrk="1" hangingPunct="1"/>
            <a:r>
              <a:rPr lang="en-US" dirty="0" smtClean="0">
                <a:latin typeface="Corbel" charset="0"/>
              </a:rPr>
              <a:t>Data </a:t>
            </a:r>
            <a:r>
              <a:rPr lang="en-US" dirty="0" err="1" smtClean="0">
                <a:latin typeface="Corbel" charset="0"/>
              </a:rPr>
              <a:t>Modelling</a:t>
            </a:r>
            <a:endParaRPr lang="en-US" dirty="0">
              <a:latin typeface="Corbel" charset="0"/>
            </a:endParaRPr>
          </a:p>
          <a:p>
            <a:pPr eaLnBrk="1" hangingPunct="1"/>
            <a:r>
              <a:rPr lang="en-US" dirty="0" smtClean="0">
                <a:latin typeface="Corbel" charset="0"/>
              </a:rPr>
              <a:t>MVC-Design Patterns</a:t>
            </a:r>
            <a:endParaRPr lang="en-US" dirty="0">
              <a:latin typeface="Corbel" charset="0"/>
            </a:endParaRPr>
          </a:p>
          <a:p>
            <a:pPr eaLnBrk="1" hangingPunct="1"/>
            <a:r>
              <a:rPr lang="en-US" dirty="0" smtClean="0">
                <a:latin typeface="Corbel" charset="0"/>
              </a:rPr>
              <a:t>Delegates &amp; Notifications</a:t>
            </a:r>
            <a:endParaRPr lang="en-US" dirty="0">
              <a:latin typeface="Corbel" charset="0"/>
            </a:endParaRPr>
          </a:p>
          <a:p>
            <a:pPr eaLnBrk="1" hangingPunct="1"/>
            <a:r>
              <a:rPr lang="en-US" dirty="0">
                <a:latin typeface="Corbel" charset="0"/>
              </a:rPr>
              <a:t>Memory </a:t>
            </a:r>
            <a:r>
              <a:rPr lang="en-US" dirty="0" smtClean="0">
                <a:latin typeface="Corbel" charset="0"/>
              </a:rPr>
              <a:t>Management &amp; Performance.</a:t>
            </a:r>
            <a:endParaRPr lang="en-US" dirty="0">
              <a:latin typeface="Corbel" charset="0"/>
            </a:endParaRPr>
          </a:p>
          <a:p>
            <a:pPr eaLnBrk="1" hangingPunct="1">
              <a:buFont typeface="Wingdings 2" charset="0"/>
              <a:buNone/>
            </a:pPr>
            <a:endParaRPr lang="en-US" dirty="0">
              <a:latin typeface="Corbel" charset="0"/>
            </a:endParaRPr>
          </a:p>
        </p:txBody>
      </p:sp>
      <p:pic>
        <p:nvPicPr>
          <p:cNvPr id="11268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#2, 3 &amp; 4</a:t>
            </a:r>
            <a:r>
              <a:rPr lang="en-US" baseline="30000" dirty="0" smtClean="0"/>
              <a:t>th</a:t>
            </a:r>
            <a:r>
              <a:rPr lang="en-US" dirty="0" smtClean="0"/>
              <a:t> floors,</a:t>
            </a:r>
          </a:p>
          <a:p>
            <a:pPr algn="ctr">
              <a:buNone/>
            </a:pPr>
            <a:r>
              <a:rPr lang="en-US" dirty="0" smtClean="0"/>
              <a:t>Above </a:t>
            </a:r>
            <a:r>
              <a:rPr lang="en-US" dirty="0" err="1" smtClean="0"/>
              <a:t>Chetty’s</a:t>
            </a:r>
            <a:r>
              <a:rPr lang="en-US" dirty="0" smtClean="0"/>
              <a:t> Corner</a:t>
            </a:r>
          </a:p>
          <a:p>
            <a:pPr algn="ctr">
              <a:buNone/>
            </a:pPr>
            <a:r>
              <a:rPr lang="en-US" dirty="0" err="1" smtClean="0"/>
              <a:t>Kumarapark</a:t>
            </a:r>
            <a:r>
              <a:rPr lang="en-US" dirty="0" smtClean="0"/>
              <a:t> West</a:t>
            </a:r>
          </a:p>
          <a:p>
            <a:pPr algn="ctr">
              <a:buNone/>
            </a:pPr>
            <a:r>
              <a:rPr lang="en-US" dirty="0" smtClean="0"/>
              <a:t>Serpentine Road</a:t>
            </a:r>
          </a:p>
          <a:p>
            <a:pPr algn="ctr">
              <a:buNone/>
            </a:pPr>
            <a:r>
              <a:rPr lang="en-US" dirty="0" smtClean="0"/>
              <a:t>Bangalore: 560 020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Mobile: +91 88920 68680 (Bangalore)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Mobile: +91 98200 21035 (Mumbai)</a:t>
            </a:r>
          </a:p>
          <a:p>
            <a:pPr algn="ctr">
              <a:buNone/>
            </a:pPr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training@tappingaces.com</a:t>
            </a:r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4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  <p:pic>
        <p:nvPicPr>
          <p:cNvPr id="7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32667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Data Modelling- </a:t>
            </a:r>
            <a:b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IN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orbel" charset="0"/>
              </a:rPr>
              <a:t>Choosing the right Data Model </a:t>
            </a:r>
          </a:p>
          <a:p>
            <a:pPr eaLnBrk="1" hangingPunct="1">
              <a:buFont typeface="Wingdings 2" charset="0"/>
              <a:buNone/>
            </a:pPr>
            <a:endParaRPr lang="en-US" dirty="0">
              <a:latin typeface="Corbel" charset="0"/>
            </a:endParaRPr>
          </a:p>
          <a:p>
            <a:pPr eaLnBrk="1" hangingPunct="1">
              <a:buFont typeface="Wingdings 2" charset="0"/>
              <a:buNone/>
            </a:pPr>
            <a:endParaRPr lang="en-US" dirty="0">
              <a:latin typeface="Corbel" charset="0"/>
            </a:endParaRPr>
          </a:p>
          <a:p>
            <a:pPr eaLnBrk="1" hangingPunct="1">
              <a:buFont typeface="Wingdings 2" charset="0"/>
              <a:buNone/>
            </a:pPr>
            <a:endParaRPr lang="en-US" dirty="0">
              <a:latin typeface="Corbel" charset="0"/>
            </a:endParaRPr>
          </a:p>
          <a:p>
            <a:pPr eaLnBrk="1" hangingPunct="1">
              <a:buFont typeface="Wingdings 2" charset="0"/>
              <a:buNone/>
            </a:pPr>
            <a:endParaRPr lang="en-US" dirty="0">
              <a:latin typeface="Corbel" charset="0"/>
            </a:endParaRPr>
          </a:p>
          <a:p>
            <a:pPr eaLnBrk="1" hangingPunct="1">
              <a:buFont typeface="Wingdings 2" charset="0"/>
              <a:buNone/>
            </a:pPr>
            <a:endParaRPr lang="en-US" dirty="0">
              <a:latin typeface="Corbel" charset="0"/>
            </a:endParaRPr>
          </a:p>
          <a:p>
            <a:pPr eaLnBrk="1" hangingPunct="1">
              <a:buFont typeface="Wingdings 2" charset="0"/>
              <a:buNone/>
            </a:pPr>
            <a:endParaRPr lang="en-US" dirty="0">
              <a:latin typeface="Corbel" charset="0"/>
            </a:endParaRPr>
          </a:p>
          <a:p>
            <a:pPr eaLnBrk="1" hangingPunct="1">
              <a:buFont typeface="Wingdings 2" charset="0"/>
              <a:buNone/>
            </a:pPr>
            <a:endParaRPr lang="en-US" sz="1800" dirty="0">
              <a:latin typeface="Corbe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28794" y="2643182"/>
            <a:ext cx="3000396" cy="171451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Data Model</a:t>
            </a:r>
            <a:endParaRPr lang="en-IN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295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Different kinds of Data</a:t>
            </a:r>
            <a:endParaRPr lang="en-IN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charset="0"/>
              <a:buNone/>
            </a:pPr>
            <a:r>
              <a:rPr lang="en-US" b="1">
                <a:latin typeface="Corbel" charset="0"/>
              </a:rPr>
              <a:t> </a:t>
            </a:r>
            <a:endParaRPr lang="en-US">
              <a:latin typeface="Corbel" charset="0"/>
            </a:endParaRPr>
          </a:p>
          <a:p>
            <a:pPr eaLnBrk="1" hangingPunct="1">
              <a:buFont typeface="Wingdings 2" charset="0"/>
              <a:buNone/>
            </a:pPr>
            <a:endParaRPr lang="en-US">
              <a:latin typeface="Corbe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1430469"/>
              </p:ext>
            </p:extLst>
          </p:nvPr>
        </p:nvGraphicFramePr>
        <p:xfrm>
          <a:off x="1500188" y="2214563"/>
          <a:ext cx="6096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Data Forms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Nature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User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Images, Audio &amp; Video files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User Preference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Saves app state information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Sensitive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User Name &amp; Password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Cache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Data will be cached to the proper location .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36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User Data </a:t>
            </a:r>
            <a:b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IN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charset="0"/>
              <a:buNone/>
            </a:pPr>
            <a:endParaRPr lang="en-US">
              <a:latin typeface="Corbel" charset="0"/>
            </a:endParaRPr>
          </a:p>
          <a:p>
            <a:pPr eaLnBrk="1" hangingPunct="1"/>
            <a:r>
              <a:rPr lang="en-US">
                <a:latin typeface="Corbel" charset="0"/>
              </a:rPr>
              <a:t>User controlled data </a:t>
            </a:r>
          </a:p>
          <a:p>
            <a:pPr eaLnBrk="1" hangingPunct="1"/>
            <a:r>
              <a:rPr lang="en-US">
                <a:latin typeface="Corbel" charset="0"/>
              </a:rPr>
              <a:t> Unstructured  Text files</a:t>
            </a:r>
          </a:p>
          <a:p>
            <a:pPr eaLnBrk="1" hangingPunct="1"/>
            <a:endParaRPr lang="en-US">
              <a:latin typeface="Corbel" charset="0"/>
            </a:endParaRPr>
          </a:p>
          <a:p>
            <a:pPr eaLnBrk="1" hangingPunct="1">
              <a:buFont typeface="Wingdings 2" charset="0"/>
              <a:buNone/>
            </a:pPr>
            <a:endParaRPr lang="en-US">
              <a:latin typeface="Corbel" charset="0"/>
            </a:endParaRPr>
          </a:p>
          <a:p>
            <a:pPr eaLnBrk="1" hangingPunct="1">
              <a:buFont typeface="Wingdings 2" charset="0"/>
              <a:buNone/>
            </a:pPr>
            <a:endParaRPr lang="en-US">
              <a:latin typeface="Corbel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571604" y="3429000"/>
          <a:ext cx="5786478" cy="320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42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971600" y="3140968"/>
            <a:ext cx="3857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  <a:t>Property Lists</a:t>
            </a:r>
            <a:br>
              <a:rPr lang="en-IN" dirty="0" smtClean="0">
                <a:solidFill>
                  <a:schemeClr val="accent1">
                    <a:satMod val="150000"/>
                  </a:schemeClr>
                </a:solidFill>
                <a:ea typeface="+mj-ea"/>
              </a:rPr>
            </a:br>
            <a:endParaRPr lang="en-IN" dirty="0">
              <a:solidFill>
                <a:schemeClr val="accent1">
                  <a:satMod val="150000"/>
                </a:schemeClr>
              </a:solidFill>
              <a:ea typeface="+mj-ea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charset="0"/>
              <a:buNone/>
            </a:pPr>
            <a:endParaRPr lang="en-US" dirty="0">
              <a:latin typeface="Corbel" charset="0"/>
            </a:endParaRPr>
          </a:p>
          <a:p>
            <a:pPr eaLnBrk="1" hangingPunct="1"/>
            <a:r>
              <a:rPr lang="en-US" dirty="0">
                <a:latin typeface="Corbel" charset="0"/>
              </a:rPr>
              <a:t>“</a:t>
            </a:r>
            <a:r>
              <a:rPr lang="en-US" dirty="0" err="1">
                <a:latin typeface="Corbel" charset="0"/>
              </a:rPr>
              <a:t>plist</a:t>
            </a:r>
            <a:r>
              <a:rPr lang="en-US" dirty="0" smtClean="0">
                <a:latin typeface="Corbel" charset="0"/>
              </a:rPr>
              <a:t>”</a:t>
            </a:r>
          </a:p>
          <a:p>
            <a:pPr eaLnBrk="1" hangingPunct="1"/>
            <a:endParaRPr lang="en-US" dirty="0">
              <a:latin typeface="Corbel" charset="0"/>
            </a:endParaRPr>
          </a:p>
          <a:p>
            <a:pPr eaLnBrk="1" hangingPunct="1"/>
            <a:r>
              <a:rPr lang="en-US" dirty="0">
                <a:latin typeface="Corbel" charset="0"/>
              </a:rPr>
              <a:t>Its mainly for Small Data</a:t>
            </a:r>
            <a:r>
              <a:rPr lang="en-US" dirty="0" smtClean="0">
                <a:latin typeface="Corbel" charset="0"/>
              </a:rPr>
              <a:t>.</a:t>
            </a:r>
          </a:p>
          <a:p>
            <a:pPr eaLnBrk="1" hangingPunct="1"/>
            <a:endParaRPr lang="en-US" dirty="0" smtClean="0">
              <a:latin typeface="Corbel" charset="0"/>
            </a:endParaRPr>
          </a:p>
          <a:p>
            <a:pPr eaLnBrk="1" hangingPunct="1"/>
            <a:r>
              <a:rPr lang="en-US" dirty="0" smtClean="0">
                <a:latin typeface="Corbel" charset="0"/>
              </a:rPr>
              <a:t>Object</a:t>
            </a:r>
            <a:r>
              <a:rPr lang="en-US" dirty="0" smtClean="0">
                <a:latin typeface="Corbel" charset="0"/>
                <a:sym typeface="Wingdings"/>
              </a:rPr>
              <a:t>----Attributes--- organize.</a:t>
            </a:r>
            <a:endParaRPr lang="en-US" dirty="0">
              <a:latin typeface="Corbel" charset="0"/>
            </a:endParaRPr>
          </a:p>
        </p:txBody>
      </p:sp>
      <p:pic>
        <p:nvPicPr>
          <p:cNvPr id="15364" name="Picture 5" descr="C:\Users\user\Desktop\OFFICE\MDC\tritonetech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OFFICE\Graphic1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940998"/>
            <a:ext cx="2357454" cy="9170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1384</TotalTime>
  <Words>846</Words>
  <Application>Microsoft Macintosh PowerPoint</Application>
  <PresentationFormat>On-screen Show (4:3)</PresentationFormat>
  <Paragraphs>277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Module</vt:lpstr>
      <vt:lpstr>Mobile Technology Products Services Training </vt:lpstr>
      <vt:lpstr>Slide 2</vt:lpstr>
      <vt:lpstr>Effective iPhone App Development </vt:lpstr>
      <vt:lpstr>I want all features on my App!!  </vt:lpstr>
      <vt:lpstr>Topics </vt:lpstr>
      <vt:lpstr>Data Modelling-  </vt:lpstr>
      <vt:lpstr>Different kinds of Data</vt:lpstr>
      <vt:lpstr>User Data  </vt:lpstr>
      <vt:lpstr>Property Lists </vt:lpstr>
      <vt:lpstr>XML files</vt:lpstr>
      <vt:lpstr> SQLite </vt:lpstr>
      <vt:lpstr>  CoreData  </vt:lpstr>
      <vt:lpstr>User Preference</vt:lpstr>
      <vt:lpstr>Sensitive Data </vt:lpstr>
      <vt:lpstr> Cached Data </vt:lpstr>
      <vt:lpstr> 3 directories </vt:lpstr>
      <vt:lpstr> MVC – Design Patterns </vt:lpstr>
      <vt:lpstr>Slide 18</vt:lpstr>
      <vt:lpstr>Why is MVC used?</vt:lpstr>
      <vt:lpstr>Model</vt:lpstr>
      <vt:lpstr>View</vt:lpstr>
      <vt:lpstr>Controller</vt:lpstr>
      <vt:lpstr>My Simple Application</vt:lpstr>
      <vt:lpstr>Application Flow</vt:lpstr>
      <vt:lpstr>UIView Controller</vt:lpstr>
      <vt:lpstr>UINavigation Controller</vt:lpstr>
      <vt:lpstr>My Favorite Actress –Information Flow </vt:lpstr>
      <vt:lpstr>Slide 28</vt:lpstr>
      <vt:lpstr>Code</vt:lpstr>
      <vt:lpstr>Slide 30</vt:lpstr>
      <vt:lpstr>Code</vt:lpstr>
      <vt:lpstr>Slide 32</vt:lpstr>
      <vt:lpstr>Delegates and Notifications </vt:lpstr>
      <vt:lpstr>Protocols</vt:lpstr>
      <vt:lpstr> What is Delegate? </vt:lpstr>
      <vt:lpstr> How does Delegate Work? </vt:lpstr>
      <vt:lpstr>Slide 37</vt:lpstr>
      <vt:lpstr>Notifications</vt:lpstr>
      <vt:lpstr>How does Notification  Work?</vt:lpstr>
      <vt:lpstr>Slide 40</vt:lpstr>
      <vt:lpstr>Memory Management</vt:lpstr>
      <vt:lpstr> Identify the problems </vt:lpstr>
      <vt:lpstr>Analysis Tools</vt:lpstr>
      <vt:lpstr>Analysis Tools</vt:lpstr>
      <vt:lpstr>Slide 45</vt:lpstr>
      <vt:lpstr>Xcode Static Analysis</vt:lpstr>
      <vt:lpstr>             In  View Controllers </vt:lpstr>
      <vt:lpstr> Tuning performance &amp; UI responsiveness </vt:lpstr>
      <vt:lpstr>Conclusion</vt:lpstr>
      <vt:lpstr>Contact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67</cp:revision>
  <dcterms:created xsi:type="dcterms:W3CDTF">2011-01-20T09:29:12Z</dcterms:created>
  <dcterms:modified xsi:type="dcterms:W3CDTF">2011-01-22T05:53:51Z</dcterms:modified>
</cp:coreProperties>
</file>